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316"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6" roundtripDataSignature="AMtx7mjNyNmPMFvNzXykXA7CeLhxB/V+x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215" autoAdjust="0"/>
  </p:normalViewPr>
  <p:slideViewPr>
    <p:cSldViewPr snapToGrid="0">
      <p:cViewPr varScale="1">
        <p:scale>
          <a:sx n="67" d="100"/>
          <a:sy n="67" d="100"/>
        </p:scale>
        <p:origin x="1906"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customschemas.google.com/relationships/presentationmetadata" Target="metadata"/><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zh-TW"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sz="1200" dirty="0">
                <a:latin typeface="Microsoft JhengHei"/>
                <a:ea typeface="Microsoft JhengHei"/>
                <a:cs typeface="Microsoft JhengHei"/>
                <a:sym typeface="Microsoft JhengHei"/>
              </a:rPr>
              <a:t>桃園市西北海岸</a:t>
            </a:r>
            <a:br>
              <a:rPr lang="zh-TW" dirty="0">
                <a:latin typeface="Microsoft JhengHei"/>
                <a:ea typeface="Microsoft JhengHei"/>
                <a:cs typeface="Microsoft JhengHei"/>
                <a:sym typeface="Microsoft JhengHei"/>
              </a:rPr>
            </a:br>
            <a:r>
              <a:rPr lang="zh-TW" dirty="0">
                <a:latin typeface="Microsoft JhengHei"/>
                <a:ea typeface="Microsoft JhengHei"/>
                <a:cs typeface="Microsoft JhengHei"/>
                <a:sym typeface="Microsoft JhengHei"/>
              </a:rPr>
              <a:t>以海岸邊及東北季風(向陸風)</a:t>
            </a:r>
            <a:r>
              <a:rPr lang="zh-TW" sz="1200" dirty="0">
                <a:latin typeface="Microsoft JhengHei"/>
                <a:ea typeface="Microsoft JhengHei"/>
                <a:cs typeface="Microsoft JhengHei"/>
                <a:sym typeface="Microsoft JhengHei"/>
              </a:rPr>
              <a:t>夾角約22.5度左右</a:t>
            </a:r>
            <a:r>
              <a:rPr lang="zh-TW" dirty="0">
                <a:latin typeface="Microsoft JhengHei"/>
                <a:ea typeface="Microsoft JhengHei"/>
                <a:cs typeface="Microsoft JhengHei"/>
                <a:sym typeface="Microsoft JhengHei"/>
              </a:rPr>
              <a:t>，可行成與海岸平行的前列沙丘</a:t>
            </a:r>
            <a:r>
              <a:rPr lang="zh-TW" sz="1200" dirty="0">
                <a:latin typeface="Microsoft JhengHei"/>
                <a:ea typeface="Microsoft JhengHei"/>
                <a:cs typeface="Microsoft JhengHei"/>
                <a:sym typeface="Microsoft JhengHei"/>
              </a:rPr>
              <a:t>。</a:t>
            </a:r>
            <a:endParaRPr sz="1200" dirty="0">
              <a:latin typeface="Microsoft JhengHei"/>
              <a:ea typeface="Microsoft JhengHei"/>
              <a:cs typeface="Microsoft JhengHei"/>
              <a:sym typeface="Microsoft JhengHei"/>
            </a:endParaRPr>
          </a:p>
          <a:p>
            <a:pPr marL="0" lvl="0" indent="0" algn="l" rtl="0">
              <a:spcBef>
                <a:spcPts val="0"/>
              </a:spcBef>
              <a:spcAft>
                <a:spcPts val="0"/>
              </a:spcAft>
              <a:buNone/>
            </a:pPr>
            <a:r>
              <a:rPr lang="zh-TW" sz="1200" dirty="0">
                <a:latin typeface="Microsoft JhengHei"/>
                <a:ea typeface="Microsoft JhengHei"/>
                <a:cs typeface="Microsoft JhengHei"/>
                <a:sym typeface="Microsoft JhengHei"/>
              </a:rPr>
              <a:t>每年九月至隔年五月間東北風呈向陸吹送的風，這些風吹沙即受到風力的吹送，在海灘內側，因地勢較高，遇到植物或地物等障礙物，風力即削減，沙粒即堆積成平行海岸的縱沙丘，分布範圍北自與新北市交界的蘆竹鄉海湖附近，南抵與新竹縣交界的蚵殼港均有海岸沙丘的分布。</a:t>
            </a:r>
            <a:endParaRPr dirty="0"/>
          </a:p>
        </p:txBody>
      </p:sp>
      <p:sp>
        <p:nvSpPr>
          <p:cNvPr id="153" name="Google Shape;15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a:t>我們來看看撒哈拉沙漠吧</a:t>
            </a:r>
            <a:endParaRPr/>
          </a:p>
          <a:p>
            <a:pPr marL="0" lvl="0" indent="0" algn="l" rtl="0">
              <a:spcBef>
                <a:spcPts val="0"/>
              </a:spcBef>
              <a:spcAft>
                <a:spcPts val="0"/>
              </a:spcAft>
              <a:buNone/>
            </a:pPr>
            <a:r>
              <a:rPr lang="zh-TW"/>
              <a:t>https://www.youtube.com/watch?v=YAj0x8_DcKI</a:t>
            </a:r>
            <a:endParaRPr/>
          </a:p>
          <a:p>
            <a:pPr marL="0" lvl="0" indent="0" algn="l" rtl="0">
              <a:spcBef>
                <a:spcPts val="0"/>
              </a:spcBef>
              <a:spcAft>
                <a:spcPts val="0"/>
              </a:spcAft>
              <a:buNone/>
            </a:pPr>
            <a:endParaRPr/>
          </a:p>
        </p:txBody>
      </p:sp>
      <p:sp>
        <p:nvSpPr>
          <p:cNvPr id="192" name="Google Shape;19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sz="1200">
                <a:latin typeface="Microsoft JhengHei"/>
                <a:ea typeface="Microsoft JhengHei"/>
                <a:cs typeface="Microsoft JhengHei"/>
                <a:sym typeface="Microsoft JhengHei"/>
              </a:rPr>
              <a:t>草漯沙丘的分布北起大園區的老街溪口南至觀音區的大堀溪口，全長約8.1公里</a:t>
            </a:r>
            <a:endParaRPr/>
          </a:p>
          <a:p>
            <a:pPr marL="0" lvl="0" indent="0" algn="l" rtl="0">
              <a:spcBef>
                <a:spcPts val="0"/>
              </a:spcBef>
              <a:spcAft>
                <a:spcPts val="0"/>
              </a:spcAft>
              <a:buNone/>
            </a:pPr>
            <a:r>
              <a:rPr lang="zh-TW" sz="1200">
                <a:latin typeface="Microsoft JhengHei"/>
                <a:ea typeface="Microsoft JhengHei"/>
                <a:cs typeface="Microsoft JhengHei"/>
                <a:sym typeface="Microsoft JhengHei"/>
              </a:rPr>
              <a:t>高度最高處在12-15公尺之間，最高處在觀音區保障村垃圾場側，達15公尺高。</a:t>
            </a:r>
            <a:endParaRPr sz="1200">
              <a:latin typeface="Microsoft JhengHei"/>
              <a:ea typeface="Microsoft JhengHei"/>
              <a:cs typeface="Microsoft JhengHei"/>
              <a:sym typeface="Microsoft JhengHei"/>
            </a:endParaRPr>
          </a:p>
          <a:p>
            <a:pPr marL="0" lvl="0" indent="0" algn="l" rtl="0">
              <a:spcBef>
                <a:spcPts val="0"/>
              </a:spcBef>
              <a:spcAft>
                <a:spcPts val="0"/>
              </a:spcAft>
              <a:buNone/>
            </a:pPr>
            <a:r>
              <a:rPr lang="zh-TW" sz="1200">
                <a:latin typeface="Microsoft JhengHei"/>
                <a:ea typeface="Microsoft JhengHei"/>
                <a:cs typeface="Microsoft JhengHei"/>
                <a:sym typeface="Microsoft JhengHei"/>
              </a:rPr>
              <a:t>北段由老街溪口向南延伸至約2公里處（1-5號風力發電站所在）的寬度較窄，活動沙丘及固化沙丘加起來寬度約400公尺</a:t>
            </a:r>
            <a:endParaRPr sz="1200">
              <a:latin typeface="Microsoft JhengHei"/>
              <a:ea typeface="Microsoft JhengHei"/>
              <a:cs typeface="Microsoft JhengHei"/>
              <a:sym typeface="Microsoft JhengHei"/>
            </a:endParaRPr>
          </a:p>
          <a:p>
            <a:pPr marL="0" lvl="0" indent="0" algn="l" rtl="0">
              <a:spcBef>
                <a:spcPts val="0"/>
              </a:spcBef>
              <a:spcAft>
                <a:spcPts val="0"/>
              </a:spcAft>
              <a:buNone/>
            </a:pPr>
            <a:r>
              <a:rPr lang="zh-TW" sz="1200">
                <a:latin typeface="Microsoft JhengHei"/>
                <a:ea typeface="Microsoft JhengHei"/>
                <a:cs typeface="Microsoft JhengHei"/>
                <a:sym typeface="Microsoft JhengHei"/>
              </a:rPr>
              <a:t>由5號風力發電站向西南，沙丘漸寬，中段逐漸寬至450至500公尺（B-B’及D-D’剖面），南段自富林溪口以南，沙丘最寬(D-D’)，剖面處寬達600公尺，由航照上看可見活動沙丘內側，有寬濶的綠色防風林分布</a:t>
            </a:r>
            <a:r>
              <a:rPr lang="zh-TW">
                <a:latin typeface="Microsoft JhengHei"/>
                <a:ea typeface="Microsoft JhengHei"/>
                <a:cs typeface="Microsoft JhengHei"/>
                <a:sym typeface="Microsoft JhengHei"/>
              </a:rPr>
              <a:t>。</a:t>
            </a:r>
            <a:endParaRPr>
              <a:latin typeface="Microsoft JhengHei"/>
              <a:ea typeface="Microsoft JhengHei"/>
              <a:cs typeface="Microsoft JhengHei"/>
              <a:sym typeface="Microsoft JhengHei"/>
            </a:endParaRPr>
          </a:p>
          <a:p>
            <a:pPr marL="0" lvl="0" indent="0" algn="l" rtl="0">
              <a:spcBef>
                <a:spcPts val="0"/>
              </a:spcBef>
              <a:spcAft>
                <a:spcPts val="0"/>
              </a:spcAft>
              <a:buNone/>
            </a:pPr>
            <a:endParaRPr/>
          </a:p>
        </p:txBody>
      </p:sp>
      <p:sp>
        <p:nvSpPr>
          <p:cNvPr id="201" name="Google Shape;201;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17</a:t>
            </a:fld>
            <a:endParaRPr/>
          </a:p>
        </p:txBody>
      </p:sp>
    </p:spTree>
    <p:extLst>
      <p:ext uri="{BB962C8B-B14F-4D97-AF65-F5344CB8AC3E}">
        <p14:creationId xmlns:p14="http://schemas.microsoft.com/office/powerpoint/2010/main" val="3647896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dirty="0"/>
              <a:t>你們知道草漯沙丘嗎?</a:t>
            </a:r>
            <a:endParaRPr dirty="0"/>
          </a:p>
          <a:p>
            <a:pPr marL="0" lvl="0" indent="0" algn="l" rtl="0">
              <a:spcBef>
                <a:spcPts val="0"/>
              </a:spcBef>
              <a:spcAft>
                <a:spcPts val="0"/>
              </a:spcAft>
              <a:buNone/>
            </a:pPr>
            <a:r>
              <a:rPr lang="zh-TW" dirty="0"/>
              <a:t>https://www.youtube.com/watch?v=Z3iKPDA3zlI</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93" name="Google Shape;9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sz="1200">
                <a:latin typeface="Microsoft JhengHei"/>
                <a:ea typeface="Microsoft JhengHei"/>
                <a:cs typeface="Microsoft JhengHei"/>
                <a:sym typeface="Microsoft JhengHei"/>
              </a:rPr>
              <a:t>草漯沙丘的分布北起大園區的老街溪口南至觀音區的大堀溪口，全長約8.1公里</a:t>
            </a:r>
            <a:endParaRPr/>
          </a:p>
          <a:p>
            <a:pPr marL="0" lvl="0" indent="0" algn="l" rtl="0">
              <a:spcBef>
                <a:spcPts val="0"/>
              </a:spcBef>
              <a:spcAft>
                <a:spcPts val="0"/>
              </a:spcAft>
              <a:buNone/>
            </a:pPr>
            <a:r>
              <a:rPr lang="zh-TW" sz="1200">
                <a:latin typeface="Microsoft JhengHei"/>
                <a:ea typeface="Microsoft JhengHei"/>
                <a:cs typeface="Microsoft JhengHei"/>
                <a:sym typeface="Microsoft JhengHei"/>
              </a:rPr>
              <a:t>高度最高處在12-15公尺之間，最高處在觀音區保障村垃圾場側，達15公尺高。</a:t>
            </a:r>
            <a:endParaRPr sz="1200">
              <a:latin typeface="Microsoft JhengHei"/>
              <a:ea typeface="Microsoft JhengHei"/>
              <a:cs typeface="Microsoft JhengHei"/>
              <a:sym typeface="Microsoft JhengHei"/>
            </a:endParaRPr>
          </a:p>
          <a:p>
            <a:pPr marL="0" lvl="0" indent="0" algn="l" rtl="0">
              <a:spcBef>
                <a:spcPts val="0"/>
              </a:spcBef>
              <a:spcAft>
                <a:spcPts val="0"/>
              </a:spcAft>
              <a:buNone/>
            </a:pPr>
            <a:r>
              <a:rPr lang="zh-TW" sz="1200">
                <a:latin typeface="Microsoft JhengHei"/>
                <a:ea typeface="Microsoft JhengHei"/>
                <a:cs typeface="Microsoft JhengHei"/>
                <a:sym typeface="Microsoft JhengHei"/>
              </a:rPr>
              <a:t>北段由老街溪口向南延伸至約2公里處（1-5號風力發電站所在）的寬度較窄，活動沙丘及固化沙丘加起來寬度約400公尺</a:t>
            </a:r>
            <a:endParaRPr sz="1200">
              <a:latin typeface="Microsoft JhengHei"/>
              <a:ea typeface="Microsoft JhengHei"/>
              <a:cs typeface="Microsoft JhengHei"/>
              <a:sym typeface="Microsoft JhengHei"/>
            </a:endParaRPr>
          </a:p>
          <a:p>
            <a:pPr marL="0" lvl="0" indent="0" algn="l" rtl="0">
              <a:spcBef>
                <a:spcPts val="0"/>
              </a:spcBef>
              <a:spcAft>
                <a:spcPts val="0"/>
              </a:spcAft>
              <a:buNone/>
            </a:pPr>
            <a:r>
              <a:rPr lang="zh-TW" sz="1200">
                <a:latin typeface="Microsoft JhengHei"/>
                <a:ea typeface="Microsoft JhengHei"/>
                <a:cs typeface="Microsoft JhengHei"/>
                <a:sym typeface="Microsoft JhengHei"/>
              </a:rPr>
              <a:t>由5號風力發電站向西南，沙丘漸寬，中段逐漸寬至450至500公尺（B-B’及D-D’剖面），南段自富林溪口以南，沙丘最寬(D-D’)，剖面處寬達600公尺，由航照上看可見活動沙丘內側，有寬濶的綠色防風林分布</a:t>
            </a:r>
            <a:r>
              <a:rPr lang="zh-TW">
                <a:latin typeface="Microsoft JhengHei"/>
                <a:ea typeface="Microsoft JhengHei"/>
                <a:cs typeface="Microsoft JhengHei"/>
                <a:sym typeface="Microsoft JhengHei"/>
              </a:rPr>
              <a:t>。</a:t>
            </a:r>
            <a:endParaRPr>
              <a:latin typeface="Microsoft JhengHei"/>
              <a:ea typeface="Microsoft JhengHei"/>
              <a:cs typeface="Microsoft JhengHei"/>
              <a:sym typeface="Microsoft JhengHei"/>
            </a:endParaRPr>
          </a:p>
          <a:p>
            <a:pPr marL="0" lvl="0" indent="0" algn="l" rtl="0">
              <a:spcBef>
                <a:spcPts val="0"/>
              </a:spcBef>
              <a:spcAft>
                <a:spcPts val="0"/>
              </a:spcAft>
              <a:buNone/>
            </a:pPr>
            <a:endParaRPr/>
          </a:p>
        </p:txBody>
      </p:sp>
      <p:sp>
        <p:nvSpPr>
          <p:cNvPr id="228" name="Google Shape;22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sz="1200">
                <a:latin typeface="Microsoft JhengHei"/>
                <a:ea typeface="Microsoft JhengHei"/>
                <a:cs typeface="Microsoft JhengHei"/>
                <a:sym typeface="Microsoft JhengHei"/>
              </a:rPr>
              <a:t>草漯沙丘的分布北起大園區的老街溪口南至觀音區的大堀溪口，全長約8.1公里</a:t>
            </a:r>
            <a:endParaRPr/>
          </a:p>
          <a:p>
            <a:pPr marL="0" lvl="0" indent="0" algn="l" rtl="0">
              <a:spcBef>
                <a:spcPts val="0"/>
              </a:spcBef>
              <a:spcAft>
                <a:spcPts val="0"/>
              </a:spcAft>
              <a:buNone/>
            </a:pPr>
            <a:r>
              <a:rPr lang="zh-TW" sz="1200">
                <a:latin typeface="Microsoft JhengHei"/>
                <a:ea typeface="Microsoft JhengHei"/>
                <a:cs typeface="Microsoft JhengHei"/>
                <a:sym typeface="Microsoft JhengHei"/>
              </a:rPr>
              <a:t>高度最高處在12-15公尺之間，最高處在觀音區保障村垃圾場側，達15公尺高。</a:t>
            </a:r>
            <a:endParaRPr sz="1200">
              <a:latin typeface="Microsoft JhengHei"/>
              <a:ea typeface="Microsoft JhengHei"/>
              <a:cs typeface="Microsoft JhengHei"/>
              <a:sym typeface="Microsoft JhengHei"/>
            </a:endParaRPr>
          </a:p>
          <a:p>
            <a:pPr marL="0" lvl="0" indent="0" algn="l" rtl="0">
              <a:spcBef>
                <a:spcPts val="0"/>
              </a:spcBef>
              <a:spcAft>
                <a:spcPts val="0"/>
              </a:spcAft>
              <a:buNone/>
            </a:pPr>
            <a:r>
              <a:rPr lang="zh-TW" sz="1200">
                <a:latin typeface="Microsoft JhengHei"/>
                <a:ea typeface="Microsoft JhengHei"/>
                <a:cs typeface="Microsoft JhengHei"/>
                <a:sym typeface="Microsoft JhengHei"/>
              </a:rPr>
              <a:t>北段由老街溪口向南延伸至約2公里處（1-5號風力發電站所在）的寬度較窄，活動沙丘及固化沙丘加起來寬度約400公尺</a:t>
            </a:r>
            <a:endParaRPr sz="1200">
              <a:latin typeface="Microsoft JhengHei"/>
              <a:ea typeface="Microsoft JhengHei"/>
              <a:cs typeface="Microsoft JhengHei"/>
              <a:sym typeface="Microsoft JhengHei"/>
            </a:endParaRPr>
          </a:p>
          <a:p>
            <a:pPr marL="0" lvl="0" indent="0" algn="l" rtl="0">
              <a:spcBef>
                <a:spcPts val="0"/>
              </a:spcBef>
              <a:spcAft>
                <a:spcPts val="0"/>
              </a:spcAft>
              <a:buNone/>
            </a:pPr>
            <a:r>
              <a:rPr lang="zh-TW" sz="1200">
                <a:latin typeface="Microsoft JhengHei"/>
                <a:ea typeface="Microsoft JhengHei"/>
                <a:cs typeface="Microsoft JhengHei"/>
                <a:sym typeface="Microsoft JhengHei"/>
              </a:rPr>
              <a:t>由5號風力發電站向西南，沙丘漸寬，中段逐漸寬至450至500公尺（B-B’及D-D’剖面），南段自富林溪口以南，沙丘最寬(D-D’)，剖面處寬達600公尺，由航照上看可見活動沙丘內側，有寬濶的綠色防風林分布</a:t>
            </a:r>
            <a:r>
              <a:rPr lang="zh-TW">
                <a:latin typeface="Microsoft JhengHei"/>
                <a:ea typeface="Microsoft JhengHei"/>
                <a:cs typeface="Microsoft JhengHei"/>
                <a:sym typeface="Microsoft JhengHei"/>
              </a:rPr>
              <a:t>。</a:t>
            </a:r>
            <a:endParaRPr>
              <a:latin typeface="Microsoft JhengHei"/>
              <a:ea typeface="Microsoft JhengHei"/>
              <a:cs typeface="Microsoft JhengHei"/>
              <a:sym typeface="Microsoft JhengHei"/>
            </a:endParaRPr>
          </a:p>
          <a:p>
            <a:pPr marL="0" lvl="0" indent="0" algn="l" rtl="0">
              <a:spcBef>
                <a:spcPts val="0"/>
              </a:spcBef>
              <a:spcAft>
                <a:spcPts val="0"/>
              </a:spcAft>
              <a:buNone/>
            </a:pPr>
            <a:endParaRPr/>
          </a:p>
        </p:txBody>
      </p:sp>
      <p:sp>
        <p:nvSpPr>
          <p:cNvPr id="252" name="Google Shape;252;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sz="1200">
                <a:latin typeface="Microsoft JhengHei"/>
                <a:ea typeface="Microsoft JhengHei"/>
                <a:cs typeface="Microsoft JhengHei"/>
                <a:sym typeface="Microsoft JhengHei"/>
              </a:rPr>
              <a:t>草漯沙丘的分布北起大園區的老街溪口南至觀音區的大堀溪口，全長約8.1公里</a:t>
            </a:r>
            <a:endParaRPr/>
          </a:p>
          <a:p>
            <a:pPr marL="0" lvl="0" indent="0" algn="l" rtl="0">
              <a:spcBef>
                <a:spcPts val="0"/>
              </a:spcBef>
              <a:spcAft>
                <a:spcPts val="0"/>
              </a:spcAft>
              <a:buNone/>
            </a:pPr>
            <a:r>
              <a:rPr lang="zh-TW" sz="1200">
                <a:latin typeface="Microsoft JhengHei"/>
                <a:ea typeface="Microsoft JhengHei"/>
                <a:cs typeface="Microsoft JhengHei"/>
                <a:sym typeface="Microsoft JhengHei"/>
              </a:rPr>
              <a:t>高度最高處在12-15公尺之間，最高處在觀音區保障村垃圾場側，達15公尺高。</a:t>
            </a:r>
            <a:endParaRPr sz="1200">
              <a:latin typeface="Microsoft JhengHei"/>
              <a:ea typeface="Microsoft JhengHei"/>
              <a:cs typeface="Microsoft JhengHei"/>
              <a:sym typeface="Microsoft JhengHei"/>
            </a:endParaRPr>
          </a:p>
          <a:p>
            <a:pPr marL="0" lvl="0" indent="0" algn="l" rtl="0">
              <a:spcBef>
                <a:spcPts val="0"/>
              </a:spcBef>
              <a:spcAft>
                <a:spcPts val="0"/>
              </a:spcAft>
              <a:buNone/>
            </a:pPr>
            <a:r>
              <a:rPr lang="zh-TW" sz="1200">
                <a:latin typeface="Microsoft JhengHei"/>
                <a:ea typeface="Microsoft JhengHei"/>
                <a:cs typeface="Microsoft JhengHei"/>
                <a:sym typeface="Microsoft JhengHei"/>
              </a:rPr>
              <a:t>北段由老街溪口向南延伸至約2公里處（1-5號風力發電站所在）的寬度較窄，活動沙丘及固化沙丘加起來寬度約400公尺</a:t>
            </a:r>
            <a:endParaRPr sz="1200">
              <a:latin typeface="Microsoft JhengHei"/>
              <a:ea typeface="Microsoft JhengHei"/>
              <a:cs typeface="Microsoft JhengHei"/>
              <a:sym typeface="Microsoft JhengHei"/>
            </a:endParaRPr>
          </a:p>
          <a:p>
            <a:pPr marL="0" lvl="0" indent="0" algn="l" rtl="0">
              <a:spcBef>
                <a:spcPts val="0"/>
              </a:spcBef>
              <a:spcAft>
                <a:spcPts val="0"/>
              </a:spcAft>
              <a:buNone/>
            </a:pPr>
            <a:r>
              <a:rPr lang="zh-TW" sz="1200">
                <a:latin typeface="Microsoft JhengHei"/>
                <a:ea typeface="Microsoft JhengHei"/>
                <a:cs typeface="Microsoft JhengHei"/>
                <a:sym typeface="Microsoft JhengHei"/>
              </a:rPr>
              <a:t>由5號風力發電站向西南，沙丘漸寬，中段逐漸寬至450至500公尺（B-B’及D-D’剖面），南段自富林溪口以南，沙丘最寬(D-D’)，剖面處寬達600公尺，由航照上看可見活動沙丘內側，有寬濶的綠色防風林分布</a:t>
            </a:r>
            <a:r>
              <a:rPr lang="zh-TW">
                <a:latin typeface="Microsoft JhengHei"/>
                <a:ea typeface="Microsoft JhengHei"/>
                <a:cs typeface="Microsoft JhengHei"/>
                <a:sym typeface="Microsoft JhengHei"/>
              </a:rPr>
              <a:t>。</a:t>
            </a:r>
            <a:endParaRPr>
              <a:latin typeface="Microsoft JhengHei"/>
              <a:ea typeface="Microsoft JhengHei"/>
              <a:cs typeface="Microsoft JhengHei"/>
              <a:sym typeface="Microsoft JhengHei"/>
            </a:endParaRPr>
          </a:p>
          <a:p>
            <a:pPr marL="0" lvl="0" indent="0" algn="l" rtl="0">
              <a:spcBef>
                <a:spcPts val="0"/>
              </a:spcBef>
              <a:spcAft>
                <a:spcPts val="0"/>
              </a:spcAft>
              <a:buNone/>
            </a:pPr>
            <a:endParaRPr/>
          </a:p>
        </p:txBody>
      </p:sp>
      <p:sp>
        <p:nvSpPr>
          <p:cNvPr id="268" name="Google Shape;26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icrosoft JhengHei"/>
              <a:buNone/>
            </a:pPr>
            <a:r>
              <a:rPr lang="zh-TW">
                <a:latin typeface="Microsoft JhengHei"/>
                <a:ea typeface="Microsoft JhengHei"/>
                <a:cs typeface="Microsoft JhengHei"/>
                <a:sym typeface="Microsoft JhengHei"/>
              </a:rPr>
              <a:t>全台唯一!!!獨特性!!!以臺灣的海岸環境觀之，海岸沙丘包括草漯沙丘為海岸的第一道防線，與海岸平行，有時數列分布，可以阻擋海岸快速被侵蝕。除了最外側的活動沙丘　，內側沙丘經常有防風林生長，加上沙丘地形的凸起，可以保護海岸內側的陸地不致被飽含氯離子及鈉離子的海風直接吹襲及侵蝕，保護沿海的農作物及房舍。</a:t>
            </a:r>
            <a:endParaRPr/>
          </a:p>
          <a:p>
            <a:pPr marL="0" lvl="0" indent="0" algn="l" rtl="0">
              <a:spcBef>
                <a:spcPts val="0"/>
              </a:spcBef>
              <a:spcAft>
                <a:spcPts val="0"/>
              </a:spcAft>
              <a:buNone/>
            </a:pPr>
            <a:endParaRPr/>
          </a:p>
        </p:txBody>
      </p:sp>
      <p:sp>
        <p:nvSpPr>
          <p:cNvPr id="292" name="Google Shape;292;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icrosoft JhengHei"/>
              <a:buNone/>
            </a:pPr>
            <a:r>
              <a:rPr lang="zh-TW">
                <a:latin typeface="Microsoft JhengHei"/>
                <a:ea typeface="Microsoft JhengHei"/>
                <a:cs typeface="Microsoft JhengHei"/>
                <a:sym typeface="Microsoft JhengHei"/>
              </a:rPr>
              <a:t>以臺灣的海岸環境觀之，海岸沙丘包括草漯沙丘為海岸的第一道防線，與海岸平行，有時數列分布，可以阻擋海岸快速被侵蝕。除了最外側的活動沙丘　，內側沙丘經常有防風林生長，加上沙丘地形的凸起，可以保護海岸內側的陸地不致被飽含氯離子及鈉離子的海風直接吹襲及侵蝕，保護沿海的農作物及房舍。</a:t>
            </a:r>
            <a:endParaRPr/>
          </a:p>
          <a:p>
            <a:pPr marL="0" lvl="0" indent="0" algn="l" rtl="0">
              <a:spcBef>
                <a:spcPts val="0"/>
              </a:spcBef>
              <a:spcAft>
                <a:spcPts val="0"/>
              </a:spcAft>
              <a:buNone/>
            </a:pPr>
            <a:endParaRPr/>
          </a:p>
        </p:txBody>
      </p:sp>
      <p:sp>
        <p:nvSpPr>
          <p:cNvPr id="300" name="Google Shape;300;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a:latin typeface="Microsoft JhengHei"/>
                <a:ea typeface="Microsoft JhengHei"/>
                <a:cs typeface="Microsoft JhengHei"/>
                <a:sym typeface="Microsoft JhengHei"/>
              </a:rPr>
              <a:t>沙丘通常為乾燥地區，例如沙漠氣候最常看到的風積地形，在海岸地區並不十分常見，其發育過程與沉積物的（沙粒）供應的多寡，地面的裸露狀態、風力的大小和風向的持續性或變化性有密切的關係，可說是涉及岩圈、水圈和氣圈交互作用的產物。草漯沙丘為臺灣本島海岸沙丘中形態最完整者，可以做為地形學或地質學風成作用的最佳教學地點，教導學生形成沙丘的營力、堆積物質與形態變化間的動態關係</a:t>
            </a:r>
            <a:endParaRPr/>
          </a:p>
        </p:txBody>
      </p:sp>
      <p:sp>
        <p:nvSpPr>
          <p:cNvPr id="309" name="Google Shape;309;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icrosoft JhengHei"/>
              <a:buNone/>
            </a:pPr>
            <a:r>
              <a:rPr lang="zh-TW">
                <a:latin typeface="Microsoft JhengHei"/>
                <a:ea typeface="Microsoft JhengHei"/>
                <a:cs typeface="Microsoft JhengHei"/>
                <a:sym typeface="Microsoft JhengHei"/>
              </a:rPr>
              <a:t>草漯沙丘為臺灣海岸的沙丘中形態及保存較完整者，其柔和的沙脊，多變化的形態，表面常有的沙漣，複雜的交錯層理，瞬時變化的造形，具有地景欣賞中的造形美、線條美、動態美及稀有美等特性，值得欣賞保育。</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17" name="Google Shape;317;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a:latin typeface="Microsoft JhengHei"/>
                <a:ea typeface="Microsoft JhengHei"/>
                <a:cs typeface="Microsoft JhengHei"/>
                <a:sym typeface="Microsoft JhengHei"/>
              </a:rPr>
              <a:t>海岸沙丘區長期處於缺水、強風、多鹽及日夜溫差大的氣候下，生態環境異於內陸環境，僅有少數耐旱抗鹽的海濱植物如馬鞍藤、蔓荊（海埔姜）、林投、草海桐、木麻黄、黄槿、番杏等，能夠在此生長。這些沙丘植物為適應惡劣的生存環境，發展出特有的生存機制</a:t>
            </a:r>
            <a:endParaRPr/>
          </a:p>
          <a:p>
            <a:pPr marL="457200" lvl="1" indent="0" algn="l" rtl="0">
              <a:spcBef>
                <a:spcPts val="0"/>
              </a:spcBef>
              <a:spcAft>
                <a:spcPts val="0"/>
              </a:spcAft>
              <a:buNone/>
            </a:pPr>
            <a:r>
              <a:rPr lang="zh-TW" b="1">
                <a:solidFill>
                  <a:srgbClr val="0070C0"/>
                </a:solidFill>
                <a:latin typeface="Microsoft JhengHei"/>
                <a:ea typeface="Microsoft JhengHei"/>
                <a:cs typeface="Microsoft JhengHei"/>
                <a:sym typeface="Microsoft JhengHei"/>
              </a:rPr>
              <a:t>匍匐生長</a:t>
            </a:r>
            <a:r>
              <a:rPr lang="zh-TW">
                <a:latin typeface="Microsoft JhengHei"/>
                <a:ea typeface="Microsoft JhengHei"/>
                <a:cs typeface="Microsoft JhengHei"/>
                <a:sym typeface="Microsoft JhengHei"/>
              </a:rPr>
              <a:t>：將本身的莖與葉儘量貼近地面，以避免強風及鹽害。</a:t>
            </a:r>
            <a:endParaRPr/>
          </a:p>
          <a:p>
            <a:pPr marL="457200" lvl="1" indent="0" algn="l" rtl="0">
              <a:spcBef>
                <a:spcPts val="0"/>
              </a:spcBef>
              <a:spcAft>
                <a:spcPts val="0"/>
              </a:spcAft>
              <a:buNone/>
            </a:pPr>
            <a:r>
              <a:rPr lang="zh-TW" b="1">
                <a:solidFill>
                  <a:srgbClr val="0070C0"/>
                </a:solidFill>
                <a:latin typeface="Microsoft JhengHei"/>
                <a:ea typeface="Microsoft JhengHei"/>
                <a:cs typeface="Microsoft JhengHei"/>
                <a:sym typeface="Microsoft JhengHei"/>
              </a:rPr>
              <a:t>不定根的延伸</a:t>
            </a:r>
            <a:r>
              <a:rPr lang="zh-TW">
                <a:latin typeface="Microsoft JhengHei"/>
                <a:ea typeface="Microsoft JhengHei"/>
                <a:cs typeface="Microsoft JhengHei"/>
                <a:sym typeface="Microsoft JhengHei"/>
              </a:rPr>
              <a:t>：在呀的節上長出不定根，除可固定植物本身，亦可增加根部水份及養份的吸收。</a:t>
            </a:r>
            <a:endParaRPr/>
          </a:p>
          <a:p>
            <a:pPr marL="457200" lvl="1" indent="0" algn="l" rtl="0">
              <a:spcBef>
                <a:spcPts val="0"/>
              </a:spcBef>
              <a:spcAft>
                <a:spcPts val="0"/>
              </a:spcAft>
              <a:buNone/>
            </a:pPr>
            <a:r>
              <a:rPr lang="zh-TW" b="1">
                <a:solidFill>
                  <a:srgbClr val="0070C0"/>
                </a:solidFill>
                <a:latin typeface="Microsoft JhengHei"/>
                <a:ea typeface="Microsoft JhengHei"/>
                <a:cs typeface="Microsoft JhengHei"/>
                <a:sym typeface="Microsoft JhengHei"/>
              </a:rPr>
              <a:t>莖葉特化</a:t>
            </a:r>
            <a:r>
              <a:rPr lang="zh-TW">
                <a:latin typeface="Microsoft JhengHei"/>
                <a:ea typeface="Microsoft JhengHei"/>
                <a:cs typeface="Microsoft JhengHei"/>
                <a:sym typeface="Microsoft JhengHei"/>
              </a:rPr>
              <a:t>：莖葉肥厚，葉被臘質、絨毛，或特化成細針狀，可避免水份的過度蒸散。</a:t>
            </a:r>
            <a:endParaRPr/>
          </a:p>
          <a:p>
            <a:pPr marL="457200" lvl="1" indent="0" algn="l" rtl="0">
              <a:spcBef>
                <a:spcPts val="0"/>
              </a:spcBef>
              <a:spcAft>
                <a:spcPts val="0"/>
              </a:spcAft>
              <a:buNone/>
            </a:pPr>
            <a:r>
              <a:rPr lang="zh-TW" b="1">
                <a:solidFill>
                  <a:srgbClr val="0070C0"/>
                </a:solidFill>
                <a:latin typeface="Microsoft JhengHei"/>
                <a:ea typeface="Microsoft JhengHei"/>
                <a:cs typeface="Microsoft JhengHei"/>
                <a:sym typeface="Microsoft JhengHei"/>
              </a:rPr>
              <a:t>隱莖藏根</a:t>
            </a:r>
            <a:r>
              <a:rPr lang="zh-TW">
                <a:latin typeface="Microsoft JhengHei"/>
                <a:ea typeface="Microsoft JhengHei"/>
                <a:cs typeface="Microsoft JhengHei"/>
                <a:sym typeface="Microsoft JhengHei"/>
              </a:rPr>
              <a:t>：除了根深植於地下外，將莖也埋藏於沙層之下，以避免強風及鹽害。</a:t>
            </a:r>
            <a:endParaRPr/>
          </a:p>
          <a:p>
            <a:pPr marL="0" lvl="0" indent="0" algn="l" rtl="0">
              <a:spcBef>
                <a:spcPts val="0"/>
              </a:spcBef>
              <a:spcAft>
                <a:spcPts val="0"/>
              </a:spcAft>
              <a:buNone/>
            </a:pPr>
            <a:r>
              <a:rPr lang="zh-TW">
                <a:latin typeface="Microsoft JhengHei"/>
                <a:ea typeface="Microsoft JhengHei"/>
                <a:cs typeface="Microsoft JhengHei"/>
                <a:sym typeface="Microsoft JhengHei"/>
              </a:rPr>
              <a:t>這些功能獨特的植物構成了沙丘生態系，活動沙丘內側的防風林及草本植物生長區就是呈現最佳沙丘生態系的天然教室，可供戶外教學使用。</a:t>
            </a:r>
            <a:endParaRPr/>
          </a:p>
          <a:p>
            <a:pPr marL="0" lvl="0" indent="0" algn="l" rtl="0">
              <a:spcBef>
                <a:spcPts val="0"/>
              </a:spcBef>
              <a:spcAft>
                <a:spcPts val="0"/>
              </a:spcAft>
              <a:buNone/>
            </a:pPr>
            <a:endParaRPr/>
          </a:p>
        </p:txBody>
      </p:sp>
      <p:sp>
        <p:nvSpPr>
          <p:cNvPr id="328" name="Google Shape;328;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a:t>https://www.tyoca.gov.tw/%E6%B5%B7%E5%B2%B8%E4%BF%9D%E8%82%B2/%E8%8D%89%E6%BC%AF%E6%B2%99%E4%B8%98/</a:t>
            </a:r>
            <a:endParaRPr/>
          </a:p>
          <a:p>
            <a:pPr marL="0" lvl="0" indent="0" algn="l" rtl="0">
              <a:spcBef>
                <a:spcPts val="0"/>
              </a:spcBef>
              <a:spcAft>
                <a:spcPts val="0"/>
              </a:spcAft>
              <a:buNone/>
            </a:pPr>
            <a:endParaRPr/>
          </a:p>
          <a:p>
            <a:pPr marL="0" lvl="0" indent="0" algn="l" rtl="0">
              <a:spcBef>
                <a:spcPts val="0"/>
              </a:spcBef>
              <a:spcAft>
                <a:spcPts val="0"/>
              </a:spcAft>
              <a:buNone/>
            </a:pPr>
            <a:r>
              <a:rPr lang="zh-TW"/>
              <a:t>常見濱海植物</a:t>
            </a:r>
            <a:endParaRPr/>
          </a:p>
          <a:p>
            <a:pPr marL="0" lvl="0" indent="0" algn="l" rtl="0">
              <a:spcBef>
                <a:spcPts val="0"/>
              </a:spcBef>
              <a:spcAft>
                <a:spcPts val="0"/>
              </a:spcAft>
              <a:buNone/>
            </a:pPr>
            <a:r>
              <a:rPr lang="zh-TW"/>
              <a:t>https://www.tyoca.gov.tw/%E6%B5%B7%E6%B4%8B%E6%95%99%E8%82%B2/%E7%94%9F%E6%85%8B%E6%97%85%E9%81%8A/%E6%BF%B1%E6%B5%B7%E5%B8%B8%E8%A6%8B%E5%8B%95%E6%A4%8D%E7%89%A9%E4%BB%8B%E7%B4%B9/</a:t>
            </a:r>
            <a:endParaRPr/>
          </a:p>
          <a:p>
            <a:pPr marL="0" lvl="0" indent="0" algn="l" rtl="0">
              <a:spcBef>
                <a:spcPts val="0"/>
              </a:spcBef>
              <a:spcAft>
                <a:spcPts val="0"/>
              </a:spcAft>
              <a:buNone/>
            </a:pPr>
            <a:endParaRPr/>
          </a:p>
        </p:txBody>
      </p:sp>
      <p:sp>
        <p:nvSpPr>
          <p:cNvPr id="343" name="Google Shape;343;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a:t>公母葉</a:t>
            </a:r>
            <a:endParaRPr/>
          </a:p>
        </p:txBody>
      </p:sp>
      <p:sp>
        <p:nvSpPr>
          <p:cNvPr id="356" name="Google Shape;356;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p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3" name="Google Shape;373;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a:t>林投</a:t>
            </a:r>
            <a:endParaRPr/>
          </a:p>
        </p:txBody>
      </p:sp>
      <p:sp>
        <p:nvSpPr>
          <p:cNvPr id="380" name="Google Shape;380;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p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2" name="Google Shape;392;p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p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4" name="Google Shape;404;p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p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2" name="Google Shape;422;p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5" name="Google Shape;435;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2" name="Google Shape;442;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8" name="Google Shape;448;p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p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0" name="Google Shape;460;p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p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 name="Google Shape;472;p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p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4" name="Google Shape;484;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p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6" name="Google Shape;496;p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1" name="Google Shape;501;p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sz="4000"/>
              <a:t>我們來觀察磁鐵沙吧!</a:t>
            </a:r>
            <a:endParaRPr sz="4000"/>
          </a:p>
          <a:p>
            <a:pPr marL="0" lvl="0" indent="0" algn="l" rtl="0">
              <a:spcBef>
                <a:spcPts val="0"/>
              </a:spcBef>
              <a:spcAft>
                <a:spcPts val="0"/>
              </a:spcAft>
              <a:buNone/>
            </a:pPr>
            <a:endParaRPr/>
          </a:p>
        </p:txBody>
      </p:sp>
      <p:sp>
        <p:nvSpPr>
          <p:cNvPr id="126" name="Google Shape;12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sz="1200">
                <a:latin typeface="Microsoft JhengHei"/>
                <a:ea typeface="Microsoft JhengHei"/>
                <a:cs typeface="Microsoft JhengHei"/>
                <a:sym typeface="Microsoft JhengHei"/>
              </a:rPr>
              <a:t>桃園市西北海岸有南崁溪、埔心溪、新街溪、老街溪、富林溪、大堀溪等河川注入，帶來豐富的漂沙，漂沙注入臺灣海峽後，隨海岸沿岸流及潮汐帶來的漲退潮移動漂送，在海岸海底地勢較平緩地區堆積成沙灘。</a:t>
            </a:r>
            <a:endParaRPr sz="1200">
              <a:latin typeface="Microsoft JhengHei"/>
              <a:ea typeface="Microsoft JhengHei"/>
              <a:cs typeface="Microsoft JhengHei"/>
              <a:sym typeface="Microsoft JhengHei"/>
            </a:endParaRPr>
          </a:p>
          <a:p>
            <a:pPr marL="0" lvl="0" indent="0" algn="l" rtl="0">
              <a:spcBef>
                <a:spcPts val="0"/>
              </a:spcBef>
              <a:spcAft>
                <a:spcPts val="0"/>
              </a:spcAft>
              <a:buNone/>
            </a:pPr>
            <a:r>
              <a:rPr lang="zh-TW" sz="1200">
                <a:latin typeface="Microsoft JhengHei"/>
                <a:ea typeface="Microsoft JhengHei"/>
                <a:cs typeface="Microsoft JhengHei"/>
                <a:sym typeface="Microsoft JhengHei"/>
              </a:rPr>
              <a:t>退潮時廣闊的沙灘受強風吹襲及日曬後逐漸脫水，表層變得乾鬆，被沿海空曠地區強大的風力吹送即成為在地表懸浮吹送的風吹沙。</a:t>
            </a:r>
            <a:endParaRPr sz="1200">
              <a:latin typeface="Microsoft JhengHei"/>
              <a:ea typeface="Microsoft JhengHei"/>
              <a:cs typeface="Microsoft JhengHei"/>
              <a:sym typeface="Microsoft JhengHei"/>
            </a:endParaRPr>
          </a:p>
        </p:txBody>
      </p:sp>
      <p:sp>
        <p:nvSpPr>
          <p:cNvPr id="133" name="Google Shape;13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15"/>
        <p:cNvGrpSpPr/>
        <p:nvPr/>
      </p:nvGrpSpPr>
      <p:grpSpPr>
        <a:xfrm>
          <a:off x="0" y="0"/>
          <a:ext cx="0" cy="0"/>
          <a:chOff x="0" y="0"/>
          <a:chExt cx="0" cy="0"/>
        </a:xfrm>
      </p:grpSpPr>
      <p:sp>
        <p:nvSpPr>
          <p:cNvPr id="16" name="Google Shape;16;p6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6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6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72"/>
        <p:cNvGrpSpPr/>
        <p:nvPr/>
      </p:nvGrpSpPr>
      <p:grpSpPr>
        <a:xfrm>
          <a:off x="0" y="0"/>
          <a:ext cx="0" cy="0"/>
          <a:chOff x="0" y="0"/>
          <a:chExt cx="0" cy="0"/>
        </a:xfrm>
      </p:grpSpPr>
      <p:sp>
        <p:nvSpPr>
          <p:cNvPr id="73" name="Google Shape;73;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7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78"/>
        <p:cNvGrpSpPr/>
        <p:nvPr/>
      </p:nvGrpSpPr>
      <p:grpSpPr>
        <a:xfrm>
          <a:off x="0" y="0"/>
          <a:ext cx="0" cy="0"/>
          <a:chOff x="0" y="0"/>
          <a:chExt cx="0" cy="0"/>
        </a:xfrm>
      </p:grpSpPr>
      <p:sp>
        <p:nvSpPr>
          <p:cNvPr id="79" name="Google Shape;79;p7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7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標題及物件" type="obj">
  <p:cSld name="OBJECT">
    <p:spTree>
      <p:nvGrpSpPr>
        <p:cNvPr id="1" name="Shape 21"/>
        <p:cNvGrpSpPr/>
        <p:nvPr/>
      </p:nvGrpSpPr>
      <p:grpSpPr>
        <a:xfrm>
          <a:off x="0" y="0"/>
          <a:ext cx="0" cy="0"/>
          <a:chOff x="0" y="0"/>
          <a:chExt cx="0" cy="0"/>
        </a:xfrm>
      </p:grpSpPr>
      <p:sp>
        <p:nvSpPr>
          <p:cNvPr id="22" name="Google Shape;22;p6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6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6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6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27"/>
        <p:cNvGrpSpPr/>
        <p:nvPr/>
      </p:nvGrpSpPr>
      <p:grpSpPr>
        <a:xfrm>
          <a:off x="0" y="0"/>
          <a:ext cx="0" cy="0"/>
          <a:chOff x="0" y="0"/>
          <a:chExt cx="0" cy="0"/>
        </a:xfrm>
      </p:grpSpPr>
      <p:sp>
        <p:nvSpPr>
          <p:cNvPr id="28" name="Google Shape;28;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章節標題" type="secHead">
  <p:cSld name="SECTION_HEADER">
    <p:spTree>
      <p:nvGrpSpPr>
        <p:cNvPr id="1" name="Shape 32"/>
        <p:cNvGrpSpPr/>
        <p:nvPr/>
      </p:nvGrpSpPr>
      <p:grpSpPr>
        <a:xfrm>
          <a:off x="0" y="0"/>
          <a:ext cx="0" cy="0"/>
          <a:chOff x="0" y="0"/>
          <a:chExt cx="0" cy="0"/>
        </a:xfrm>
      </p:grpSpPr>
      <p:sp>
        <p:nvSpPr>
          <p:cNvPr id="33" name="Google Shape;33;p6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6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5" name="Google Shape;35;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兩項物件" type="twoObj">
  <p:cSld name="TWO_OBJECTS">
    <p:spTree>
      <p:nvGrpSpPr>
        <p:cNvPr id="1" name="Shape 38"/>
        <p:cNvGrpSpPr/>
        <p:nvPr/>
      </p:nvGrpSpPr>
      <p:grpSpPr>
        <a:xfrm>
          <a:off x="0" y="0"/>
          <a:ext cx="0" cy="0"/>
          <a:chOff x="0" y="0"/>
          <a:chExt cx="0" cy="0"/>
        </a:xfrm>
      </p:grpSpPr>
      <p:sp>
        <p:nvSpPr>
          <p:cNvPr id="39" name="Google Shape;39;p6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6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6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2" name="Google Shape;42;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比對" type="twoTxTwoObj">
  <p:cSld name="TWO_OBJECTS_WITH_TEXT">
    <p:spTree>
      <p:nvGrpSpPr>
        <p:cNvPr id="1" name="Shape 45"/>
        <p:cNvGrpSpPr/>
        <p:nvPr/>
      </p:nvGrpSpPr>
      <p:grpSpPr>
        <a:xfrm>
          <a:off x="0" y="0"/>
          <a:ext cx="0" cy="0"/>
          <a:chOff x="0" y="0"/>
          <a:chExt cx="0" cy="0"/>
        </a:xfrm>
      </p:grpSpPr>
      <p:sp>
        <p:nvSpPr>
          <p:cNvPr id="46" name="Google Shape;46;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6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8" name="Google Shape;48;p6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9" name="Google Shape;49;p6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0" name="Google Shape;50;p6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1" name="Google Shape;51;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54"/>
        <p:cNvGrpSpPr/>
        <p:nvPr/>
      </p:nvGrpSpPr>
      <p:grpSpPr>
        <a:xfrm>
          <a:off x="0" y="0"/>
          <a:ext cx="0" cy="0"/>
          <a:chOff x="0" y="0"/>
          <a:chExt cx="0" cy="0"/>
        </a:xfrm>
      </p:grpSpPr>
      <p:sp>
        <p:nvSpPr>
          <p:cNvPr id="55" name="Google Shape;55;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58"/>
        <p:cNvGrpSpPr/>
        <p:nvPr/>
      </p:nvGrpSpPr>
      <p:grpSpPr>
        <a:xfrm>
          <a:off x="0" y="0"/>
          <a:ext cx="0" cy="0"/>
          <a:chOff x="0" y="0"/>
          <a:chExt cx="0" cy="0"/>
        </a:xfrm>
      </p:grpSpPr>
      <p:sp>
        <p:nvSpPr>
          <p:cNvPr id="59" name="Google Shape;59;p6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6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6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65"/>
        <p:cNvGrpSpPr/>
        <p:nvPr/>
      </p:nvGrpSpPr>
      <p:grpSpPr>
        <a:xfrm>
          <a:off x="0" y="0"/>
          <a:ext cx="0" cy="0"/>
          <a:chOff x="0" y="0"/>
          <a:chExt cx="0" cy="0"/>
        </a:xfrm>
      </p:grpSpPr>
      <p:sp>
        <p:nvSpPr>
          <p:cNvPr id="66" name="Google Shape;66;p7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70"/>
          <p:cNvSpPr>
            <a:spLocks noGrp="1"/>
          </p:cNvSpPr>
          <p:nvPr>
            <p:ph type="pic" idx="2"/>
          </p:nvPr>
        </p:nvSpPr>
        <p:spPr>
          <a:xfrm>
            <a:off x="1792288" y="612775"/>
            <a:ext cx="5486400" cy="4114800"/>
          </a:xfrm>
          <a:prstGeom prst="rect">
            <a:avLst/>
          </a:prstGeom>
          <a:noFill/>
          <a:ln>
            <a:noFill/>
          </a:ln>
        </p:spPr>
      </p:sp>
      <p:sp>
        <p:nvSpPr>
          <p:cNvPr id="68" name="Google Shape;68;p7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mt="30000"/>
          </a:blip>
          <a:stretch>
            <a:fillRect/>
          </a:stretch>
        </a:blipFill>
        <a:effectLst/>
      </p:bgPr>
    </p:bg>
    <p:spTree>
      <p:nvGrpSpPr>
        <p:cNvPr id="1" name="Shape 9"/>
        <p:cNvGrpSpPr/>
        <p:nvPr/>
      </p:nvGrpSpPr>
      <p:grpSpPr>
        <a:xfrm>
          <a:off x="0" y="0"/>
          <a:ext cx="0" cy="0"/>
          <a:chOff x="0" y="0"/>
          <a:chExt cx="0" cy="0"/>
        </a:xfrm>
      </p:grpSpPr>
      <p:sp>
        <p:nvSpPr>
          <p:cNvPr id="10" name="Google Shape;10;p6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random/>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DdyuFCs5OIo&amp;ab_channel=MusicForStudyin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hyperlink" Target="https://www.youtube.com/watch?v=3teYsqS3mOM&amp;ab_channel=%E7%99%BE%E9%87%8C%E7%A7%8B"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24.jpg"/></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3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jp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30.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4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4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4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4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4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4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4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earth.google.com/web/search/%e6%a1%83%e5%9c%92%e5%b8%82%e8%a7%80%e9%9f%b3%e5%8d%80%e5%bf%a0%e5%ad%9d%e8%b7%af%e8%8d%89%e6%bc%af%e6%b2%99%e4%b8%98%e5%9c%b0%e8%b3%aa%e5%85%ac%e5%9c%92-%e8%a7%80%e9%9f%b3%e7%99%bd%e6%b2%99%e5%b1%af%e8%a7%80%e6%99%af%e6%ad%a5%e9%81%93/@25.05928672,121.09471551,4.19153429a,2305.17375784d,35y,-102.17487406h,60.01178814t,360r/data=CigiJgokCeYrcI7PFjlAEfrsOGi6DjlAGeM0y5U3SV5AIa_eWJKgRl5A"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5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5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5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5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5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hyperlink" Target="https://www.youtube.com/watch?v=Z3iKPDA3zlI&amp;ab_channel=TVBSNEWS"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hyperlink" Target="https://www.youtube.com/watch?v=7-FeX65Y3HI&amp;ab_channel=%E6%B0%91%E8%A6%96%E6%96%B0%E8%81%9E%E7%B6%B2FormosaTVNewsnetwork"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youtube.com/watch?v=9qVnkbWF84E"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hyperlink" Target="https://www.youtube.com/watch?v=QitTGZaVdj8&amp;ab_channel=%E5%85%AB%E5%A4%A7%E6%B0%91%E7%94%9F%E6%96%B0%E8%81%9E" TargetMode="External"/><Relationship Id="rId4" Type="http://schemas.openxmlformats.org/officeDocument/2006/relationships/hyperlink" Target="https://www.youtube.com/watch?v=j4UbmdFT3EQ"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0.xml.rels><?xml version="1.0" encoding="UTF-8" standalone="yes"?>
<Relationships xmlns="http://schemas.openxmlformats.org/package/2006/relationships"><Relationship Id="rId3" Type="http://schemas.openxmlformats.org/officeDocument/2006/relationships/hyperlink" Target="https://www.youtube.com/watch?v=QDLa8Auf50s&amp;ab_channel=GeniusStar"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251520" y="2236787"/>
            <a:ext cx="8206680"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TW">
                <a:latin typeface="Microsoft JhengHei"/>
                <a:ea typeface="Microsoft JhengHei"/>
                <a:cs typeface="Microsoft JhengHei"/>
                <a:sym typeface="Microsoft JhengHei"/>
              </a:rPr>
              <a:t>猜猜看</a:t>
            </a:r>
            <a:r>
              <a:rPr lang="zh-TW">
                <a:latin typeface="DFKai-SB"/>
                <a:ea typeface="DFKai-SB"/>
                <a:cs typeface="DFKai-SB"/>
                <a:sym typeface="DFKai-SB"/>
              </a:rPr>
              <a:t>，</a:t>
            </a:r>
            <a:r>
              <a:rPr lang="zh-TW">
                <a:latin typeface="Microsoft JhengHei"/>
                <a:ea typeface="Microsoft JhengHei"/>
                <a:cs typeface="Microsoft JhengHei"/>
                <a:sym typeface="Microsoft JhengHei"/>
              </a:rPr>
              <a:t>我們今天要去哪裡呢?</a:t>
            </a:r>
            <a:endParaRPr>
              <a:latin typeface="Microsoft JhengHei"/>
              <a:ea typeface="Microsoft JhengHei"/>
              <a:cs typeface="Microsoft JhengHei"/>
              <a:sym typeface="Microsoft JhengHei"/>
            </a:endParaRPr>
          </a:p>
        </p:txBody>
      </p:sp>
      <p:sp>
        <p:nvSpPr>
          <p:cNvPr id="89" name="Google Shape;89;p1"/>
          <p:cNvSpPr txBox="1">
            <a:spLocks noGrp="1"/>
          </p:cNvSpPr>
          <p:nvPr>
            <p:ph type="subTitle" idx="1"/>
          </p:nvPr>
        </p:nvSpPr>
        <p:spPr>
          <a:xfrm>
            <a:off x="683568" y="4437112"/>
            <a:ext cx="8032848" cy="199107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888888"/>
              </a:buClr>
              <a:buSzPts val="1400"/>
              <a:buNone/>
            </a:pPr>
            <a:endParaRPr sz="1400" u="sng">
              <a:solidFill>
                <a:schemeClr val="hlink"/>
              </a:solidFill>
              <a:hlinkClick r:id="rId3"/>
            </a:endParaRPr>
          </a:p>
          <a:p>
            <a:pPr marL="0" lvl="0" indent="0" algn="l" rtl="0">
              <a:spcBef>
                <a:spcPts val="280"/>
              </a:spcBef>
              <a:spcAft>
                <a:spcPts val="0"/>
              </a:spcAft>
              <a:buClr>
                <a:srgbClr val="888888"/>
              </a:buClr>
              <a:buSzPts val="1400"/>
              <a:buNone/>
            </a:pPr>
            <a:endParaRPr sz="1400" u="sng">
              <a:solidFill>
                <a:schemeClr val="hlink"/>
              </a:solidFill>
              <a:hlinkClick r:id="rId3"/>
            </a:endParaRPr>
          </a:p>
          <a:p>
            <a:pPr marL="0" lvl="0" indent="0" algn="l" rtl="0">
              <a:spcBef>
                <a:spcPts val="280"/>
              </a:spcBef>
              <a:spcAft>
                <a:spcPts val="0"/>
              </a:spcAft>
              <a:buClr>
                <a:srgbClr val="888888"/>
              </a:buClr>
              <a:buSzPts val="1400"/>
              <a:buNone/>
            </a:pPr>
            <a:r>
              <a:rPr lang="zh-TW" sz="1400" u="sng">
                <a:solidFill>
                  <a:schemeClr val="hlink"/>
                </a:solidFill>
                <a:hlinkClick r:id="rId3"/>
              </a:rPr>
              <a:t> https://www.youtube.com/watch?v=DdyuFCs5OIo&amp;ab_channel=MusicForStudying</a:t>
            </a:r>
            <a:endParaRPr sz="1400"/>
          </a:p>
          <a:p>
            <a:pPr marL="0" lvl="0" indent="0" algn="l" rtl="0">
              <a:spcBef>
                <a:spcPts val="280"/>
              </a:spcBef>
              <a:spcAft>
                <a:spcPts val="0"/>
              </a:spcAft>
              <a:buClr>
                <a:srgbClr val="888888"/>
              </a:buClr>
              <a:buSzPts val="1400"/>
              <a:buNone/>
            </a:pPr>
            <a:endParaRPr sz="1400"/>
          </a:p>
          <a:p>
            <a:pPr marL="0" lvl="0" indent="0" algn="l" rtl="0">
              <a:spcBef>
                <a:spcPts val="280"/>
              </a:spcBef>
              <a:spcAft>
                <a:spcPts val="0"/>
              </a:spcAft>
              <a:buClr>
                <a:srgbClr val="888888"/>
              </a:buClr>
              <a:buSzPts val="1400"/>
              <a:buNone/>
            </a:pPr>
            <a:endParaRPr sz="1400"/>
          </a:p>
          <a:p>
            <a:pPr marL="0" lvl="0" indent="0" algn="l" rtl="0">
              <a:spcBef>
                <a:spcPts val="280"/>
              </a:spcBef>
              <a:spcAft>
                <a:spcPts val="0"/>
              </a:spcAft>
              <a:buClr>
                <a:srgbClr val="888888"/>
              </a:buClr>
              <a:buSzPts val="1400"/>
              <a:buNone/>
            </a:pPr>
            <a:endParaRPr sz="1400"/>
          </a:p>
          <a:p>
            <a:pPr marL="0" lvl="0" indent="0" algn="l" rtl="0">
              <a:spcBef>
                <a:spcPts val="280"/>
              </a:spcBef>
              <a:spcAft>
                <a:spcPts val="0"/>
              </a:spcAft>
              <a:buClr>
                <a:srgbClr val="888888"/>
              </a:buClr>
              <a:buSzPts val="1400"/>
              <a:buNone/>
            </a:pPr>
            <a:r>
              <a:rPr lang="zh-TW" sz="1400" u="sng">
                <a:solidFill>
                  <a:schemeClr val="hlink"/>
                </a:solidFill>
                <a:hlinkClick r:id="rId4"/>
              </a:rPr>
              <a:t>https://www.youtube.com/watch?v=3teYsqS3mOM&amp;ab_channel=%E7%99%BE%E9%87%8C%E7%A7%8B</a:t>
            </a:r>
            <a:endParaRPr sz="1400"/>
          </a:p>
          <a:p>
            <a:pPr marL="0" lvl="0" indent="0" algn="l" rtl="0">
              <a:spcBef>
                <a:spcPts val="280"/>
              </a:spcBef>
              <a:spcAft>
                <a:spcPts val="0"/>
              </a:spcAft>
              <a:buClr>
                <a:srgbClr val="888888"/>
              </a:buClr>
              <a:buSzPts val="1400"/>
              <a:buNone/>
            </a:pPr>
            <a:endParaRPr sz="1400"/>
          </a:p>
          <a:p>
            <a:pPr marL="0" lvl="0" indent="0" algn="l" rtl="0">
              <a:spcBef>
                <a:spcPts val="280"/>
              </a:spcBef>
              <a:spcAft>
                <a:spcPts val="0"/>
              </a:spcAft>
              <a:buClr>
                <a:srgbClr val="888888"/>
              </a:buClr>
              <a:buSzPts val="1400"/>
              <a:buNone/>
            </a:pPr>
            <a:endParaRPr sz="1400"/>
          </a:p>
        </p:txBody>
      </p:sp>
      <p:pic>
        <p:nvPicPr>
          <p:cNvPr id="3" name="圖片 2">
            <a:extLst>
              <a:ext uri="{FF2B5EF4-FFF2-40B4-BE49-F238E27FC236}">
                <a16:creationId xmlns:a16="http://schemas.microsoft.com/office/drawing/2014/main" id="{2EB4A817-13F0-5257-ADF7-DAA275C401D2}"/>
              </a:ext>
            </a:extLst>
          </p:cNvPr>
          <p:cNvPicPr>
            <a:picLocks noChangeAspect="1"/>
          </p:cNvPicPr>
          <p:nvPr/>
        </p:nvPicPr>
        <p:blipFill>
          <a:blip r:embed="rId5"/>
          <a:stretch>
            <a:fillRect/>
          </a:stretch>
        </p:blipFill>
        <p:spPr>
          <a:xfrm>
            <a:off x="7425690" y="163116"/>
            <a:ext cx="1562100" cy="533400"/>
          </a:xfrm>
          <a:prstGeom prst="rect">
            <a:avLst/>
          </a:prstGeom>
        </p:spPr>
      </p:pic>
    </p:spTree>
  </p:cSld>
  <p:clrMapOvr>
    <a:masterClrMapping/>
  </p:clrMapOvr>
  <p:transition spd="slow">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0"/>
          <p:cNvSpPr txBox="1">
            <a:spLocks noGrp="1"/>
          </p:cNvSpPr>
          <p:nvPr>
            <p:ph type="body" idx="1"/>
          </p:nvPr>
        </p:nvSpPr>
        <p:spPr>
          <a:xfrm>
            <a:off x="107504" y="260648"/>
            <a:ext cx="8712968" cy="5865515"/>
          </a:xfrm>
          <a:prstGeom prst="rect">
            <a:avLst/>
          </a:prstGeom>
          <a:noFill/>
          <a:ln>
            <a:noFill/>
          </a:ln>
        </p:spPr>
        <p:txBody>
          <a:bodyPr spcFirstLastPara="1" wrap="square" lIns="91425" tIns="45700" rIns="91425" bIns="45700" anchor="t" anchorCtr="0">
            <a:normAutofit fontScale="92500"/>
          </a:bodyPr>
          <a:lstStyle/>
          <a:p>
            <a:pPr marL="0" lvl="0" indent="0" algn="l" rtl="0">
              <a:spcBef>
                <a:spcPts val="0"/>
              </a:spcBef>
              <a:spcAft>
                <a:spcPts val="0"/>
              </a:spcAft>
              <a:buClr>
                <a:schemeClr val="dk1"/>
              </a:buClr>
              <a:buSzPct val="100000"/>
              <a:buNone/>
            </a:pPr>
            <a:r>
              <a:rPr lang="zh-TW" sz="4800" b="1">
                <a:latin typeface="Microsoft JhengHei"/>
                <a:ea typeface="Microsoft JhengHei"/>
                <a:cs typeface="Microsoft JhengHei"/>
                <a:sym typeface="Microsoft JhengHei"/>
              </a:rPr>
              <a:t>   草漯沙丘不是只有一種沙</a:t>
            </a:r>
            <a:endParaRPr sz="4800" b="1">
              <a:latin typeface="Microsoft JhengHei"/>
              <a:ea typeface="Microsoft JhengHei"/>
              <a:cs typeface="Microsoft JhengHei"/>
              <a:sym typeface="Microsoft JhengHei"/>
            </a:endParaRPr>
          </a:p>
          <a:p>
            <a:pPr marL="342900" lvl="0" indent="-178435" algn="l" rtl="0">
              <a:spcBef>
                <a:spcPts val="518"/>
              </a:spcBef>
              <a:spcAft>
                <a:spcPts val="0"/>
              </a:spcAft>
              <a:buClr>
                <a:schemeClr val="dk1"/>
              </a:buClr>
              <a:buSzPct val="100000"/>
              <a:buNone/>
            </a:pPr>
            <a:endParaRPr sz="2800">
              <a:latin typeface="Microsoft JhengHei"/>
              <a:ea typeface="Microsoft JhengHei"/>
              <a:cs typeface="Microsoft JhengHei"/>
              <a:sym typeface="Microsoft JhengHei"/>
            </a:endParaRPr>
          </a:p>
          <a:p>
            <a:pPr marL="342900" lvl="0" indent="-342900" algn="l" rtl="0">
              <a:spcBef>
                <a:spcPts val="518"/>
              </a:spcBef>
              <a:spcAft>
                <a:spcPts val="0"/>
              </a:spcAft>
              <a:buClr>
                <a:schemeClr val="dk1"/>
              </a:buClr>
              <a:buSzPct val="100000"/>
              <a:buChar char="•"/>
            </a:pPr>
            <a:r>
              <a:rPr lang="zh-TW" sz="2800">
                <a:latin typeface="Microsoft JhengHei"/>
                <a:ea typeface="Microsoft JhengHei"/>
                <a:cs typeface="Microsoft JhengHei"/>
                <a:sym typeface="Microsoft JhengHei"/>
              </a:rPr>
              <a:t>1.</a:t>
            </a:r>
            <a:r>
              <a:rPr lang="zh-TW" sz="2800" b="1">
                <a:solidFill>
                  <a:srgbClr val="FF0000"/>
                </a:solidFill>
                <a:latin typeface="Microsoft JhengHei"/>
                <a:ea typeface="Microsoft JhengHei"/>
                <a:cs typeface="Microsoft JhengHei"/>
                <a:sym typeface="Microsoft JhengHei"/>
              </a:rPr>
              <a:t>磁鐵砂</a:t>
            </a:r>
            <a:r>
              <a:rPr lang="zh-TW" sz="2800">
                <a:latin typeface="Microsoft JhengHei"/>
                <a:ea typeface="Microsoft JhengHei"/>
                <a:cs typeface="Microsoft JhengHei"/>
                <a:sym typeface="Microsoft JhengHei"/>
              </a:rPr>
              <a:t>：這些磁鐵砂是臺灣北部大屯火山區的火成岩</a:t>
            </a:r>
            <a:endParaRPr sz="2800">
              <a:latin typeface="Microsoft JhengHei"/>
              <a:ea typeface="Microsoft JhengHei"/>
              <a:cs typeface="Microsoft JhengHei"/>
              <a:sym typeface="Microsoft JhengHei"/>
            </a:endParaRPr>
          </a:p>
          <a:p>
            <a:pPr marL="0" lvl="0" indent="0" algn="l" rtl="0">
              <a:spcBef>
                <a:spcPts val="518"/>
              </a:spcBef>
              <a:spcAft>
                <a:spcPts val="0"/>
              </a:spcAft>
              <a:buClr>
                <a:schemeClr val="dk1"/>
              </a:buClr>
              <a:buSzPct val="100000"/>
              <a:buNone/>
            </a:pPr>
            <a:r>
              <a:rPr lang="zh-TW" sz="2800">
                <a:latin typeface="Microsoft JhengHei"/>
                <a:ea typeface="Microsoft JhengHei"/>
                <a:cs typeface="Microsoft JhengHei"/>
                <a:sym typeface="Microsoft JhengHei"/>
              </a:rPr>
              <a:t>                       (安山岩)含有磁鐵礦，岩石風化後磁鐵砂被河</a:t>
            </a:r>
            <a:endParaRPr sz="2800">
              <a:latin typeface="Microsoft JhengHei"/>
              <a:ea typeface="Microsoft JhengHei"/>
              <a:cs typeface="Microsoft JhengHei"/>
              <a:sym typeface="Microsoft JhengHei"/>
            </a:endParaRPr>
          </a:p>
          <a:p>
            <a:pPr marL="0" lvl="0" indent="0" algn="l" rtl="0">
              <a:spcBef>
                <a:spcPts val="518"/>
              </a:spcBef>
              <a:spcAft>
                <a:spcPts val="0"/>
              </a:spcAft>
              <a:buClr>
                <a:schemeClr val="dk1"/>
              </a:buClr>
              <a:buSzPct val="100000"/>
              <a:buNone/>
            </a:pPr>
            <a:r>
              <a:rPr lang="zh-TW" sz="2800">
                <a:latin typeface="Microsoft JhengHei"/>
                <a:ea typeface="Microsoft JhengHei"/>
                <a:cs typeface="Microsoft JhengHei"/>
                <a:sym typeface="Microsoft JhengHei"/>
              </a:rPr>
              <a:t>                       流沖刷至海岸，再由海流將這些磁鐵砂搬運到</a:t>
            </a:r>
            <a:endParaRPr sz="2800">
              <a:latin typeface="Microsoft JhengHei"/>
              <a:ea typeface="Microsoft JhengHei"/>
              <a:cs typeface="Microsoft JhengHei"/>
              <a:sym typeface="Microsoft JhengHei"/>
            </a:endParaRPr>
          </a:p>
          <a:p>
            <a:pPr marL="0" lvl="0" indent="0" algn="l" rtl="0">
              <a:spcBef>
                <a:spcPts val="518"/>
              </a:spcBef>
              <a:spcAft>
                <a:spcPts val="0"/>
              </a:spcAft>
              <a:buClr>
                <a:schemeClr val="dk1"/>
              </a:buClr>
              <a:buSzPct val="100000"/>
              <a:buNone/>
            </a:pPr>
            <a:r>
              <a:rPr lang="zh-TW" sz="2800">
                <a:latin typeface="Microsoft JhengHei"/>
                <a:ea typeface="Microsoft JhengHei"/>
                <a:cs typeface="Microsoft JhengHei"/>
                <a:sym typeface="Microsoft JhengHei"/>
              </a:rPr>
              <a:t>                       桃園西北海岸</a:t>
            </a:r>
            <a:endParaRPr sz="2800">
              <a:latin typeface="Microsoft JhengHei"/>
              <a:ea typeface="Microsoft JhengHei"/>
              <a:cs typeface="Microsoft JhengHei"/>
              <a:sym typeface="Microsoft JhengHei"/>
            </a:endParaRPr>
          </a:p>
          <a:p>
            <a:pPr marL="342900" lvl="0" indent="-178435" algn="l" rtl="0">
              <a:spcBef>
                <a:spcPts val="518"/>
              </a:spcBef>
              <a:spcAft>
                <a:spcPts val="0"/>
              </a:spcAft>
              <a:buClr>
                <a:schemeClr val="dk1"/>
              </a:buClr>
              <a:buSzPct val="100000"/>
              <a:buNone/>
            </a:pPr>
            <a:endParaRPr sz="2800">
              <a:latin typeface="Microsoft JhengHei"/>
              <a:ea typeface="Microsoft JhengHei"/>
              <a:cs typeface="Microsoft JhengHei"/>
              <a:sym typeface="Microsoft JhengHei"/>
            </a:endParaRPr>
          </a:p>
          <a:p>
            <a:pPr marL="342900" lvl="0" indent="-342900" algn="l" rtl="0">
              <a:spcBef>
                <a:spcPts val="518"/>
              </a:spcBef>
              <a:spcAft>
                <a:spcPts val="0"/>
              </a:spcAft>
              <a:buClr>
                <a:schemeClr val="dk1"/>
              </a:buClr>
              <a:buSzPct val="100000"/>
              <a:buChar char="•"/>
            </a:pPr>
            <a:r>
              <a:rPr lang="zh-TW" sz="2800">
                <a:latin typeface="Microsoft JhengHei"/>
                <a:ea typeface="Microsoft JhengHei"/>
                <a:cs typeface="Microsoft JhengHei"/>
                <a:sym typeface="Microsoft JhengHei"/>
              </a:rPr>
              <a:t>2.</a:t>
            </a:r>
            <a:r>
              <a:rPr lang="zh-TW" sz="2800" b="1">
                <a:solidFill>
                  <a:srgbClr val="FF0000"/>
                </a:solidFill>
                <a:latin typeface="Microsoft JhengHei"/>
                <a:ea typeface="Microsoft JhengHei"/>
                <a:cs typeface="Microsoft JhengHei"/>
                <a:sym typeface="Microsoft JhengHei"/>
              </a:rPr>
              <a:t>石英</a:t>
            </a:r>
            <a:r>
              <a:rPr lang="zh-TW" sz="2800">
                <a:latin typeface="Microsoft JhengHei"/>
                <a:ea typeface="Microsoft JhengHei"/>
                <a:cs typeface="Microsoft JhengHei"/>
                <a:sym typeface="Microsoft JhengHei"/>
              </a:rPr>
              <a:t>(灰色至白色半透明)：來自河流沿岸的岩石風化</a:t>
            </a:r>
            <a:endParaRPr sz="2800">
              <a:latin typeface="Microsoft JhengHei"/>
              <a:ea typeface="Microsoft JhengHei"/>
              <a:cs typeface="Microsoft JhengHei"/>
              <a:sym typeface="Microsoft JhengHei"/>
            </a:endParaRPr>
          </a:p>
          <a:p>
            <a:pPr marL="342900" lvl="0" indent="-178435" algn="l" rtl="0">
              <a:spcBef>
                <a:spcPts val="518"/>
              </a:spcBef>
              <a:spcAft>
                <a:spcPts val="0"/>
              </a:spcAft>
              <a:buClr>
                <a:schemeClr val="dk1"/>
              </a:buClr>
              <a:buSzPct val="100000"/>
              <a:buNone/>
            </a:pPr>
            <a:endParaRPr sz="2800">
              <a:latin typeface="Microsoft JhengHei"/>
              <a:ea typeface="Microsoft JhengHei"/>
              <a:cs typeface="Microsoft JhengHei"/>
              <a:sym typeface="Microsoft JhengHei"/>
            </a:endParaRPr>
          </a:p>
          <a:p>
            <a:pPr marL="342900" lvl="0" indent="-342900" algn="l" rtl="0">
              <a:spcBef>
                <a:spcPts val="518"/>
              </a:spcBef>
              <a:spcAft>
                <a:spcPts val="0"/>
              </a:spcAft>
              <a:buClr>
                <a:schemeClr val="dk1"/>
              </a:buClr>
              <a:buSzPct val="100000"/>
              <a:buChar char="•"/>
            </a:pPr>
            <a:r>
              <a:rPr lang="zh-TW" sz="2800">
                <a:latin typeface="Microsoft JhengHei"/>
                <a:ea typeface="Microsoft JhengHei"/>
                <a:cs typeface="Microsoft JhengHei"/>
                <a:sym typeface="Microsoft JhengHei"/>
              </a:rPr>
              <a:t>3.</a:t>
            </a:r>
            <a:r>
              <a:rPr lang="zh-TW" sz="2800" b="1">
                <a:solidFill>
                  <a:srgbClr val="FF0000"/>
                </a:solidFill>
                <a:latin typeface="Microsoft JhengHei"/>
                <a:ea typeface="Microsoft JhengHei"/>
                <a:cs typeface="Microsoft JhengHei"/>
                <a:sym typeface="Microsoft JhengHei"/>
              </a:rPr>
              <a:t>板岩碎屑</a:t>
            </a:r>
            <a:r>
              <a:rPr lang="zh-TW" sz="2800">
                <a:solidFill>
                  <a:srgbClr val="FF0000"/>
                </a:solidFill>
                <a:latin typeface="Microsoft JhengHei"/>
                <a:ea typeface="Microsoft JhengHei"/>
                <a:cs typeface="Microsoft JhengHei"/>
                <a:sym typeface="Microsoft JhengHei"/>
              </a:rPr>
              <a:t>(</a:t>
            </a:r>
            <a:r>
              <a:rPr lang="zh-TW" sz="2800">
                <a:latin typeface="Microsoft JhengHei"/>
                <a:ea typeface="Microsoft JhengHei"/>
                <a:cs typeface="Microsoft JhengHei"/>
                <a:sym typeface="Microsoft JhengHei"/>
              </a:rPr>
              <a:t>黑色)：來自河流沿岸的岩石風化</a:t>
            </a:r>
            <a:endParaRPr sz="2800">
              <a:latin typeface="Microsoft JhengHei"/>
              <a:ea typeface="Microsoft JhengHei"/>
              <a:cs typeface="Microsoft JhengHei"/>
              <a:sym typeface="Microsoft JhengHei"/>
            </a:endParaRPr>
          </a:p>
          <a:p>
            <a:pPr marL="342900" lvl="0" indent="-178435" algn="l" rtl="0">
              <a:spcBef>
                <a:spcPts val="518"/>
              </a:spcBef>
              <a:spcAft>
                <a:spcPts val="0"/>
              </a:spcAft>
              <a:buClr>
                <a:schemeClr val="dk1"/>
              </a:buClr>
              <a:buSzPct val="100000"/>
              <a:buNone/>
            </a:pPr>
            <a:endParaRPr sz="2800">
              <a:latin typeface="Microsoft JhengHei"/>
              <a:ea typeface="Microsoft JhengHei"/>
              <a:cs typeface="Microsoft JhengHei"/>
              <a:sym typeface="Microsoft JhengHei"/>
            </a:endParaRPr>
          </a:p>
          <a:p>
            <a:pPr marL="342900" lvl="0" indent="-342900" algn="l" rtl="0">
              <a:spcBef>
                <a:spcPts val="518"/>
              </a:spcBef>
              <a:spcAft>
                <a:spcPts val="0"/>
              </a:spcAft>
              <a:buClr>
                <a:schemeClr val="dk1"/>
              </a:buClr>
              <a:buSzPct val="100000"/>
              <a:buChar char="•"/>
            </a:pPr>
            <a:r>
              <a:rPr lang="zh-TW" sz="2800">
                <a:latin typeface="Microsoft JhengHei"/>
                <a:ea typeface="Microsoft JhengHei"/>
                <a:cs typeface="Microsoft JhengHei"/>
                <a:sym typeface="Microsoft JhengHei"/>
              </a:rPr>
              <a:t>4.</a:t>
            </a:r>
            <a:r>
              <a:rPr lang="zh-TW" sz="2800" b="1">
                <a:solidFill>
                  <a:srgbClr val="FF0000"/>
                </a:solidFill>
                <a:latin typeface="Microsoft JhengHei"/>
                <a:ea typeface="Microsoft JhengHei"/>
                <a:cs typeface="Microsoft JhengHei"/>
                <a:sym typeface="Microsoft JhengHei"/>
              </a:rPr>
              <a:t>貝殼砂</a:t>
            </a:r>
            <a:r>
              <a:rPr lang="zh-TW" sz="2800">
                <a:latin typeface="Microsoft JhengHei"/>
                <a:ea typeface="Microsoft JhengHei"/>
                <a:cs typeface="Microsoft JhengHei"/>
                <a:sym typeface="Microsoft JhengHei"/>
              </a:rPr>
              <a:t>：貝殼風化</a:t>
            </a:r>
            <a:endParaRPr/>
          </a:p>
        </p:txBody>
      </p:sp>
      <p:pic>
        <p:nvPicPr>
          <p:cNvPr id="2" name="圖片 1">
            <a:extLst>
              <a:ext uri="{FF2B5EF4-FFF2-40B4-BE49-F238E27FC236}">
                <a16:creationId xmlns:a16="http://schemas.microsoft.com/office/drawing/2014/main" id="{F818A309-119C-559F-BC12-A29D2FDD7E27}"/>
              </a:ext>
            </a:extLst>
          </p:cNvPr>
          <p:cNvPicPr>
            <a:picLocks noChangeAspect="1"/>
          </p:cNvPicPr>
          <p:nvPr/>
        </p:nvPicPr>
        <p:blipFill>
          <a:blip r:embed="rId3"/>
          <a:stretch>
            <a:fillRect/>
          </a:stretch>
        </p:blipFill>
        <p:spPr>
          <a:xfrm>
            <a:off x="7692389" y="190500"/>
            <a:ext cx="1317533" cy="449889"/>
          </a:xfrm>
          <a:prstGeom prst="rect">
            <a:avLst/>
          </a:prstGeom>
        </p:spPr>
      </p:pic>
    </p:spTree>
  </p:cSld>
  <p:clrMapOvr>
    <a:masterClrMapping/>
  </p:clrMapOvr>
  <p:transition spd="slow">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1"/>
          <p:cNvSpPr txBox="1">
            <a:spLocks noGrp="1"/>
          </p:cNvSpPr>
          <p:nvPr>
            <p:ph type="title"/>
          </p:nvPr>
        </p:nvSpPr>
        <p:spPr>
          <a:xfrm>
            <a:off x="457200" y="274638"/>
            <a:ext cx="8229600" cy="99412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TW">
                <a:latin typeface="Microsoft JhengHei"/>
                <a:ea typeface="Microsoft JhengHei"/>
                <a:cs typeface="Microsoft JhengHei"/>
                <a:sym typeface="Microsoft JhengHei"/>
              </a:rPr>
              <a:t>1-2-2強勁的風力</a:t>
            </a:r>
            <a:endParaRPr/>
          </a:p>
        </p:txBody>
      </p:sp>
      <p:sp>
        <p:nvSpPr>
          <p:cNvPr id="156" name="Google Shape;156;p11"/>
          <p:cNvSpPr txBox="1"/>
          <p:nvPr/>
        </p:nvSpPr>
        <p:spPr>
          <a:xfrm>
            <a:off x="7092280" y="1844824"/>
            <a:ext cx="151216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7" name="Google Shape;157;p11"/>
          <p:cNvSpPr txBox="1"/>
          <p:nvPr/>
        </p:nvSpPr>
        <p:spPr>
          <a:xfrm>
            <a:off x="251520" y="1124744"/>
            <a:ext cx="8640960" cy="1200329"/>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zh-TW" sz="2400">
                <a:solidFill>
                  <a:schemeClr val="dk1"/>
                </a:solidFill>
                <a:latin typeface="Microsoft JhengHei"/>
                <a:ea typeface="Microsoft JhengHei"/>
                <a:cs typeface="Microsoft JhengHei"/>
                <a:sym typeface="Microsoft JhengHei"/>
              </a:rPr>
              <a:t>沿海地區沙灘上的乾沙，會隨風吹向內陸堆積。尤其</a:t>
            </a:r>
            <a:r>
              <a:rPr lang="zh-TW" sz="2400" b="1">
                <a:solidFill>
                  <a:srgbClr val="FF0000"/>
                </a:solidFill>
                <a:latin typeface="Microsoft JhengHei"/>
                <a:ea typeface="Microsoft JhengHei"/>
                <a:cs typeface="Microsoft JhengHei"/>
                <a:sym typeface="Microsoft JhengHei"/>
              </a:rPr>
              <a:t>冬季</a:t>
            </a:r>
            <a:r>
              <a:rPr lang="zh-TW" sz="2400">
                <a:solidFill>
                  <a:schemeClr val="dk1"/>
                </a:solidFill>
                <a:latin typeface="Microsoft JhengHei"/>
                <a:ea typeface="Microsoft JhengHei"/>
                <a:cs typeface="Microsoft JhengHei"/>
                <a:sym typeface="Microsoft JhengHei"/>
              </a:rPr>
              <a:t>的</a:t>
            </a:r>
            <a:r>
              <a:rPr lang="zh-TW" sz="2400" b="1">
                <a:solidFill>
                  <a:srgbClr val="FF0000"/>
                </a:solidFill>
                <a:latin typeface="Microsoft JhengHei"/>
                <a:ea typeface="Microsoft JhengHei"/>
                <a:cs typeface="Microsoft JhengHei"/>
                <a:sym typeface="Microsoft JhengHei"/>
              </a:rPr>
              <a:t>東北季風</a:t>
            </a:r>
            <a:r>
              <a:rPr lang="zh-TW" sz="2400">
                <a:solidFill>
                  <a:schemeClr val="dk1"/>
                </a:solidFill>
                <a:latin typeface="Microsoft JhengHei"/>
                <a:ea typeface="Microsoft JhengHei"/>
                <a:cs typeface="Microsoft JhengHei"/>
                <a:sym typeface="Microsoft JhengHei"/>
              </a:rPr>
              <a:t>，風能強大且強勁，為沙丘的塑造提供了強勁的</a:t>
            </a:r>
            <a:r>
              <a:rPr lang="zh-TW" sz="2400">
                <a:solidFill>
                  <a:srgbClr val="FF0000"/>
                </a:solidFill>
                <a:latin typeface="Microsoft JhengHei"/>
                <a:ea typeface="Microsoft JhengHei"/>
                <a:cs typeface="Microsoft JhengHei"/>
                <a:sym typeface="Microsoft JhengHei"/>
              </a:rPr>
              <a:t>驅動力</a:t>
            </a:r>
            <a:r>
              <a:rPr lang="zh-TW" sz="2400">
                <a:solidFill>
                  <a:schemeClr val="dk1"/>
                </a:solidFill>
                <a:latin typeface="Microsoft JhengHei"/>
                <a:ea typeface="Microsoft JhengHei"/>
                <a:cs typeface="Microsoft JhengHei"/>
                <a:sym typeface="Microsoft JhengHei"/>
              </a:rPr>
              <a:t>。</a:t>
            </a:r>
            <a:endParaRPr/>
          </a:p>
        </p:txBody>
      </p:sp>
      <p:pic>
        <p:nvPicPr>
          <p:cNvPr id="158" name="Google Shape;158;p11" descr="圖片2.jpg"/>
          <p:cNvPicPr preferRelativeResize="0"/>
          <p:nvPr/>
        </p:nvPicPr>
        <p:blipFill rotWithShape="1">
          <a:blip r:embed="rId3">
            <a:alphaModFix/>
          </a:blip>
          <a:srcRect/>
          <a:stretch/>
        </p:blipFill>
        <p:spPr>
          <a:xfrm>
            <a:off x="611560" y="2348880"/>
            <a:ext cx="7920880" cy="4273995"/>
          </a:xfrm>
          <a:prstGeom prst="rect">
            <a:avLst/>
          </a:prstGeom>
          <a:noFill/>
          <a:ln>
            <a:noFill/>
          </a:ln>
        </p:spPr>
      </p:pic>
      <p:cxnSp>
        <p:nvCxnSpPr>
          <p:cNvPr id="159" name="Google Shape;159;p11"/>
          <p:cNvCxnSpPr/>
          <p:nvPr/>
        </p:nvCxnSpPr>
        <p:spPr>
          <a:xfrm>
            <a:off x="4283968" y="3140968"/>
            <a:ext cx="2016224" cy="0"/>
          </a:xfrm>
          <a:prstGeom prst="straightConnector1">
            <a:avLst/>
          </a:prstGeom>
          <a:noFill/>
          <a:ln w="9525" cap="flat" cmpd="sng">
            <a:solidFill>
              <a:srgbClr val="FF0000"/>
            </a:solidFill>
            <a:prstDash val="solid"/>
            <a:round/>
            <a:headEnd type="none" w="sm" len="sm"/>
            <a:tailEnd type="none" w="sm" len="sm"/>
          </a:ln>
        </p:spPr>
      </p:cxnSp>
      <p:pic>
        <p:nvPicPr>
          <p:cNvPr id="2" name="圖片 1">
            <a:extLst>
              <a:ext uri="{FF2B5EF4-FFF2-40B4-BE49-F238E27FC236}">
                <a16:creationId xmlns:a16="http://schemas.microsoft.com/office/drawing/2014/main" id="{9A899890-AC41-D92B-65BA-ECB10909579D}"/>
              </a:ext>
            </a:extLst>
          </p:cNvPr>
          <p:cNvPicPr>
            <a:picLocks noChangeAspect="1"/>
          </p:cNvPicPr>
          <p:nvPr/>
        </p:nvPicPr>
        <p:blipFill>
          <a:blip r:embed="rId4"/>
          <a:stretch>
            <a:fillRect/>
          </a:stretch>
        </p:blipFill>
        <p:spPr>
          <a:xfrm>
            <a:off x="7692389" y="190500"/>
            <a:ext cx="1317533" cy="449889"/>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10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2"/>
          <p:cNvSpPr txBox="1">
            <a:spLocks noGrp="1"/>
          </p:cNvSpPr>
          <p:nvPr>
            <p:ph type="title"/>
          </p:nvPr>
        </p:nvSpPr>
        <p:spPr>
          <a:xfrm>
            <a:off x="457200" y="274638"/>
            <a:ext cx="8229600" cy="850106"/>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TW">
                <a:latin typeface="Microsoft JhengHei"/>
                <a:ea typeface="Microsoft JhengHei"/>
                <a:cs typeface="Microsoft JhengHei"/>
                <a:sym typeface="Microsoft JhengHei"/>
              </a:rPr>
              <a:t>1-2-3積沙的台地</a:t>
            </a:r>
            <a:endParaRPr/>
          </a:p>
        </p:txBody>
      </p:sp>
      <p:sp>
        <p:nvSpPr>
          <p:cNvPr id="166" name="Google Shape;166;p12"/>
          <p:cNvSpPr txBox="1"/>
          <p:nvPr/>
        </p:nvSpPr>
        <p:spPr>
          <a:xfrm>
            <a:off x="179512" y="1124744"/>
            <a:ext cx="8712968" cy="1200329"/>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zh-TW" sz="2400">
                <a:solidFill>
                  <a:schemeClr val="dk1"/>
                </a:solidFill>
                <a:latin typeface="Microsoft JhengHei"/>
                <a:ea typeface="Microsoft JhengHei"/>
                <a:cs typeface="Microsoft JhengHei"/>
                <a:sym typeface="Microsoft JhengHei"/>
              </a:rPr>
              <a:t>桃園</a:t>
            </a:r>
            <a:r>
              <a:rPr lang="zh-TW" sz="2400">
                <a:solidFill>
                  <a:srgbClr val="FF0000"/>
                </a:solidFill>
                <a:latin typeface="Microsoft JhengHei"/>
                <a:ea typeface="Microsoft JhengHei"/>
                <a:cs typeface="Microsoft JhengHei"/>
                <a:sym typeface="Microsoft JhengHei"/>
              </a:rPr>
              <a:t>西部的海岸平緩</a:t>
            </a:r>
            <a:r>
              <a:rPr lang="zh-TW" sz="2400">
                <a:solidFill>
                  <a:schemeClr val="dk1"/>
                </a:solidFill>
                <a:latin typeface="Microsoft JhengHei"/>
                <a:ea typeface="Microsoft JhengHei"/>
                <a:cs typeface="Microsoft JhengHei"/>
                <a:sym typeface="Microsoft JhengHei"/>
              </a:rPr>
              <a:t>，陸側的小沖積平原提供了讓風沙停積下來的空間，</a:t>
            </a:r>
            <a:r>
              <a:rPr lang="zh-TW" sz="2400" b="1">
                <a:solidFill>
                  <a:srgbClr val="FF0000"/>
                </a:solidFill>
                <a:latin typeface="Microsoft JhengHei"/>
                <a:ea typeface="Microsoft JhengHei"/>
                <a:cs typeface="Microsoft JhengHei"/>
                <a:sym typeface="Microsoft JhengHei"/>
              </a:rPr>
              <a:t>濱海植被</a:t>
            </a:r>
            <a:r>
              <a:rPr lang="zh-TW" sz="2400">
                <a:solidFill>
                  <a:schemeClr val="dk1"/>
                </a:solidFill>
                <a:latin typeface="Microsoft JhengHei"/>
                <a:ea typeface="Microsoft JhengHei"/>
                <a:cs typeface="Microsoft JhengHei"/>
                <a:sym typeface="Microsoft JhengHei"/>
              </a:rPr>
              <a:t>以及</a:t>
            </a:r>
            <a:r>
              <a:rPr lang="zh-TW" sz="2400" b="1">
                <a:solidFill>
                  <a:srgbClr val="FF0000"/>
                </a:solidFill>
                <a:latin typeface="Microsoft JhengHei"/>
                <a:ea typeface="Microsoft JhengHei"/>
                <a:cs typeface="Microsoft JhengHei"/>
                <a:sym typeface="Microsoft JhengHei"/>
              </a:rPr>
              <a:t>障礙物</a:t>
            </a:r>
            <a:r>
              <a:rPr lang="zh-TW" sz="2400">
                <a:solidFill>
                  <a:schemeClr val="dk1"/>
                </a:solidFill>
                <a:latin typeface="Microsoft JhengHei"/>
                <a:ea typeface="Microsoft JhengHei"/>
                <a:cs typeface="Microsoft JhengHei"/>
                <a:sym typeface="Microsoft JhengHei"/>
              </a:rPr>
              <a:t>阻礙了沙吹進內陸，逐漸堆積成海岸沙丘發育的廣闊空間。</a:t>
            </a:r>
            <a:endParaRPr/>
          </a:p>
        </p:txBody>
      </p:sp>
      <p:pic>
        <p:nvPicPr>
          <p:cNvPr id="167" name="Google Shape;167;p12"/>
          <p:cNvPicPr preferRelativeResize="0"/>
          <p:nvPr/>
        </p:nvPicPr>
        <p:blipFill rotWithShape="1">
          <a:blip r:embed="rId3">
            <a:alphaModFix/>
          </a:blip>
          <a:srcRect/>
          <a:stretch/>
        </p:blipFill>
        <p:spPr>
          <a:xfrm>
            <a:off x="1331640" y="2492896"/>
            <a:ext cx="6264696" cy="4176464"/>
          </a:xfrm>
          <a:prstGeom prst="rect">
            <a:avLst/>
          </a:prstGeom>
          <a:noFill/>
          <a:ln>
            <a:noFill/>
          </a:ln>
        </p:spPr>
      </p:pic>
      <p:pic>
        <p:nvPicPr>
          <p:cNvPr id="2" name="圖片 1">
            <a:extLst>
              <a:ext uri="{FF2B5EF4-FFF2-40B4-BE49-F238E27FC236}">
                <a16:creationId xmlns:a16="http://schemas.microsoft.com/office/drawing/2014/main" id="{E595DE3B-5374-EC7D-F34C-BD98603C9FF3}"/>
              </a:ext>
            </a:extLst>
          </p:cNvPr>
          <p:cNvPicPr>
            <a:picLocks noChangeAspect="1"/>
          </p:cNvPicPr>
          <p:nvPr/>
        </p:nvPicPr>
        <p:blipFill>
          <a:blip r:embed="rId4"/>
          <a:stretch>
            <a:fillRect/>
          </a:stretch>
        </p:blipFill>
        <p:spPr>
          <a:xfrm>
            <a:off x="7692389" y="190500"/>
            <a:ext cx="1317533" cy="449889"/>
          </a:xfrm>
          <a:prstGeom prst="rect">
            <a:avLst/>
          </a:prstGeom>
        </p:spPr>
      </p:pic>
    </p:spTree>
  </p:cSld>
  <p:clrMapOvr>
    <a:masterClrMapping/>
  </p:clrMapOvr>
  <p:transition spd="slow">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TW">
                <a:latin typeface="Microsoft JhengHei"/>
                <a:ea typeface="Microsoft JhengHei"/>
                <a:cs typeface="Microsoft JhengHei"/>
                <a:sym typeface="Microsoft JhengHei"/>
              </a:rPr>
              <a:t>桃市沿海的</a:t>
            </a:r>
            <a:r>
              <a:rPr lang="zh-TW" b="1">
                <a:solidFill>
                  <a:srgbClr val="FF0000"/>
                </a:solidFill>
                <a:latin typeface="Microsoft JhengHei"/>
                <a:ea typeface="Microsoft JhengHei"/>
                <a:cs typeface="Microsoft JhengHei"/>
                <a:sym typeface="Microsoft JhengHei"/>
              </a:rPr>
              <a:t>漂沙</a:t>
            </a:r>
            <a:endParaRPr b="1">
              <a:solidFill>
                <a:srgbClr val="FF0000"/>
              </a:solidFill>
              <a:latin typeface="Microsoft JhengHei"/>
              <a:ea typeface="Microsoft JhengHei"/>
              <a:cs typeface="Microsoft JhengHei"/>
              <a:sym typeface="Microsoft JhengHei"/>
            </a:endParaRPr>
          </a:p>
        </p:txBody>
      </p:sp>
      <p:pic>
        <p:nvPicPr>
          <p:cNvPr id="173" name="Google Shape;173;p13"/>
          <p:cNvPicPr preferRelativeResize="0"/>
          <p:nvPr/>
        </p:nvPicPr>
        <p:blipFill rotWithShape="1">
          <a:blip r:embed="rId3">
            <a:alphaModFix/>
          </a:blip>
          <a:srcRect/>
          <a:stretch/>
        </p:blipFill>
        <p:spPr>
          <a:xfrm>
            <a:off x="252272" y="1268760"/>
            <a:ext cx="8639455" cy="5063038"/>
          </a:xfrm>
          <a:prstGeom prst="rect">
            <a:avLst/>
          </a:prstGeom>
          <a:noFill/>
          <a:ln>
            <a:noFill/>
          </a:ln>
        </p:spPr>
      </p:pic>
      <p:sp>
        <p:nvSpPr>
          <p:cNvPr id="174" name="Google Shape;174;p13"/>
          <p:cNvSpPr/>
          <p:nvPr/>
        </p:nvSpPr>
        <p:spPr>
          <a:xfrm rot="977111">
            <a:off x="4212641" y="3524742"/>
            <a:ext cx="4609088" cy="2205056"/>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 name="圖片 1">
            <a:extLst>
              <a:ext uri="{FF2B5EF4-FFF2-40B4-BE49-F238E27FC236}">
                <a16:creationId xmlns:a16="http://schemas.microsoft.com/office/drawing/2014/main" id="{9C88E87D-BF08-6371-9CB8-0AC423F8AF40}"/>
              </a:ext>
            </a:extLst>
          </p:cNvPr>
          <p:cNvPicPr>
            <a:picLocks noChangeAspect="1"/>
          </p:cNvPicPr>
          <p:nvPr/>
        </p:nvPicPr>
        <p:blipFill>
          <a:blip r:embed="rId4"/>
          <a:stretch>
            <a:fillRect/>
          </a:stretch>
        </p:blipFill>
        <p:spPr>
          <a:xfrm>
            <a:off x="7692389" y="190500"/>
            <a:ext cx="1317533" cy="449889"/>
          </a:xfrm>
          <a:prstGeom prst="rect">
            <a:avLst/>
          </a:prstGeom>
        </p:spPr>
      </p:pic>
    </p:spTree>
  </p:cSld>
  <p:clrMapOvr>
    <a:masterClrMapping/>
  </p:clrMapOvr>
  <p:transition spd="slow">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14"/>
          <p:cNvPicPr preferRelativeResize="0"/>
          <p:nvPr/>
        </p:nvPicPr>
        <p:blipFill rotWithShape="1">
          <a:blip r:embed="rId3">
            <a:alphaModFix/>
          </a:blip>
          <a:srcRect/>
          <a:stretch/>
        </p:blipFill>
        <p:spPr>
          <a:xfrm>
            <a:off x="1043608" y="1418273"/>
            <a:ext cx="7510462" cy="4986654"/>
          </a:xfrm>
          <a:prstGeom prst="rect">
            <a:avLst/>
          </a:prstGeom>
          <a:noFill/>
          <a:ln>
            <a:noFill/>
          </a:ln>
        </p:spPr>
      </p:pic>
      <p:sp>
        <p:nvSpPr>
          <p:cNvPr id="180" name="Google Shape;180;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TW">
                <a:latin typeface="Microsoft JhengHei"/>
                <a:ea typeface="Microsoft JhengHei"/>
                <a:cs typeface="Microsoft JhengHei"/>
                <a:sym typeface="Microsoft JhengHei"/>
              </a:rPr>
              <a:t>桃市沿海的</a:t>
            </a:r>
            <a:r>
              <a:rPr lang="zh-TW" b="1">
                <a:solidFill>
                  <a:srgbClr val="FF0000"/>
                </a:solidFill>
                <a:latin typeface="Microsoft JhengHei"/>
                <a:ea typeface="Microsoft JhengHei"/>
                <a:cs typeface="Microsoft JhengHei"/>
                <a:sym typeface="Microsoft JhengHei"/>
              </a:rPr>
              <a:t>漂沙</a:t>
            </a:r>
            <a:endParaRPr b="1">
              <a:solidFill>
                <a:srgbClr val="FF0000"/>
              </a:solidFill>
              <a:latin typeface="Microsoft JhengHei"/>
              <a:ea typeface="Microsoft JhengHei"/>
              <a:cs typeface="Microsoft JhengHei"/>
              <a:sym typeface="Microsoft JhengHei"/>
            </a:endParaRPr>
          </a:p>
        </p:txBody>
      </p:sp>
      <p:sp>
        <p:nvSpPr>
          <p:cNvPr id="181" name="Google Shape;181;p14"/>
          <p:cNvSpPr/>
          <p:nvPr/>
        </p:nvSpPr>
        <p:spPr>
          <a:xfrm rot="977111">
            <a:off x="1025233" y="3068689"/>
            <a:ext cx="7796803" cy="2658965"/>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 name="圖片 1">
            <a:extLst>
              <a:ext uri="{FF2B5EF4-FFF2-40B4-BE49-F238E27FC236}">
                <a16:creationId xmlns:a16="http://schemas.microsoft.com/office/drawing/2014/main" id="{F2AA41CA-4346-F711-9136-D0CE68BC7344}"/>
              </a:ext>
            </a:extLst>
          </p:cNvPr>
          <p:cNvPicPr>
            <a:picLocks noChangeAspect="1"/>
          </p:cNvPicPr>
          <p:nvPr/>
        </p:nvPicPr>
        <p:blipFill>
          <a:blip r:embed="rId4"/>
          <a:stretch>
            <a:fillRect/>
          </a:stretch>
        </p:blipFill>
        <p:spPr>
          <a:xfrm>
            <a:off x="7692389" y="190500"/>
            <a:ext cx="1317533" cy="449889"/>
          </a:xfrm>
          <a:prstGeom prst="rect">
            <a:avLst/>
          </a:prstGeom>
        </p:spPr>
      </p:pic>
    </p:spTree>
  </p:cSld>
  <p:clrMapOvr>
    <a:masterClrMapping/>
  </p:clrMapOvr>
  <p:transition spd="slow">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15"/>
          <p:cNvPicPr preferRelativeResize="0"/>
          <p:nvPr/>
        </p:nvPicPr>
        <p:blipFill rotWithShape="1">
          <a:blip r:embed="rId3">
            <a:alphaModFix/>
          </a:blip>
          <a:srcRect/>
          <a:stretch/>
        </p:blipFill>
        <p:spPr>
          <a:xfrm>
            <a:off x="1115616" y="1418316"/>
            <a:ext cx="7169150" cy="4761144"/>
          </a:xfrm>
          <a:prstGeom prst="rect">
            <a:avLst/>
          </a:prstGeom>
          <a:noFill/>
          <a:ln>
            <a:noFill/>
          </a:ln>
        </p:spPr>
      </p:pic>
      <p:sp>
        <p:nvSpPr>
          <p:cNvPr id="187" name="Google Shape;187;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TW">
                <a:latin typeface="Microsoft JhengHei"/>
                <a:ea typeface="Microsoft JhengHei"/>
                <a:cs typeface="Microsoft JhengHei"/>
                <a:sym typeface="Microsoft JhengHei"/>
              </a:rPr>
              <a:t>桃市沿海的</a:t>
            </a:r>
            <a:r>
              <a:rPr lang="zh-TW" b="1">
                <a:solidFill>
                  <a:srgbClr val="FF0000"/>
                </a:solidFill>
                <a:latin typeface="Microsoft JhengHei"/>
                <a:ea typeface="Microsoft JhengHei"/>
                <a:cs typeface="Microsoft JhengHei"/>
                <a:sym typeface="Microsoft JhengHei"/>
              </a:rPr>
              <a:t>漂沙</a:t>
            </a:r>
            <a:endParaRPr b="1">
              <a:solidFill>
                <a:srgbClr val="FF0000"/>
              </a:solidFill>
              <a:latin typeface="Microsoft JhengHei"/>
              <a:ea typeface="Microsoft JhengHei"/>
              <a:cs typeface="Microsoft JhengHei"/>
              <a:sym typeface="Microsoft JhengHei"/>
            </a:endParaRPr>
          </a:p>
        </p:txBody>
      </p:sp>
      <p:sp>
        <p:nvSpPr>
          <p:cNvPr id="188" name="Google Shape;188;p15"/>
          <p:cNvSpPr/>
          <p:nvPr/>
        </p:nvSpPr>
        <p:spPr>
          <a:xfrm rot="977111">
            <a:off x="949494" y="4279021"/>
            <a:ext cx="6283255" cy="1542759"/>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 name="圖片 1">
            <a:extLst>
              <a:ext uri="{FF2B5EF4-FFF2-40B4-BE49-F238E27FC236}">
                <a16:creationId xmlns:a16="http://schemas.microsoft.com/office/drawing/2014/main" id="{1D255114-10DB-C9EA-F000-8D558BE65E50}"/>
              </a:ext>
            </a:extLst>
          </p:cNvPr>
          <p:cNvPicPr>
            <a:picLocks noChangeAspect="1"/>
          </p:cNvPicPr>
          <p:nvPr/>
        </p:nvPicPr>
        <p:blipFill>
          <a:blip r:embed="rId4"/>
          <a:stretch>
            <a:fillRect/>
          </a:stretch>
        </p:blipFill>
        <p:spPr>
          <a:xfrm>
            <a:off x="7692389" y="190500"/>
            <a:ext cx="1317533" cy="449889"/>
          </a:xfrm>
          <a:prstGeom prst="rect">
            <a:avLst/>
          </a:prstGeom>
        </p:spPr>
      </p:pic>
    </p:spTree>
  </p:cSld>
  <p:clrMapOvr>
    <a:masterClrMapping/>
  </p:clrMapOvr>
  <p:transition spd="slow">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6"/>
          <p:cNvSpPr txBox="1">
            <a:spLocks noGrp="1"/>
          </p:cNvSpPr>
          <p:nvPr>
            <p:ph type="title"/>
          </p:nvPr>
        </p:nvSpPr>
        <p:spPr>
          <a:xfrm>
            <a:off x="777265" y="0"/>
            <a:ext cx="7772400" cy="15113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TW">
                <a:latin typeface="Microsoft JhengHei"/>
                <a:ea typeface="Microsoft JhengHei"/>
                <a:cs typeface="Microsoft JhengHei"/>
                <a:sym typeface="Microsoft JhengHei"/>
              </a:rPr>
              <a:t>1-3草漯沙丘的資源-地質</a:t>
            </a:r>
            <a:endParaRPr/>
          </a:p>
        </p:txBody>
      </p:sp>
      <p:sp>
        <p:nvSpPr>
          <p:cNvPr id="195" name="Google Shape;195;p16"/>
          <p:cNvSpPr txBox="1">
            <a:spLocks noGrp="1"/>
          </p:cNvSpPr>
          <p:nvPr>
            <p:ph type="body" idx="1"/>
          </p:nvPr>
        </p:nvSpPr>
        <p:spPr>
          <a:xfrm>
            <a:off x="467544" y="1306173"/>
            <a:ext cx="8208912" cy="5400675"/>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2400"/>
              <a:buChar char="•"/>
            </a:pPr>
            <a:r>
              <a:rPr lang="zh-TW" sz="2400">
                <a:latin typeface="Microsoft JhengHei"/>
                <a:ea typeface="Microsoft JhengHei"/>
                <a:cs typeface="Microsoft JhengHei"/>
                <a:sym typeface="Microsoft JhengHei"/>
              </a:rPr>
              <a:t>草漯沙丘</a:t>
            </a:r>
            <a:r>
              <a:rPr lang="zh-TW" sz="2400" b="1">
                <a:solidFill>
                  <a:srgbClr val="FF0000"/>
                </a:solidFill>
                <a:latin typeface="Microsoft JhengHei"/>
                <a:ea typeface="Microsoft JhengHei"/>
                <a:cs typeface="Microsoft JhengHei"/>
                <a:sym typeface="Microsoft JhengHei"/>
              </a:rPr>
              <a:t>高達15-21公尺</a:t>
            </a:r>
            <a:r>
              <a:rPr lang="zh-TW" sz="2400">
                <a:latin typeface="Microsoft JhengHei"/>
                <a:ea typeface="Microsoft JhengHei"/>
                <a:cs typeface="Microsoft JhengHei"/>
                <a:sym typeface="Microsoft JhengHei"/>
              </a:rPr>
              <a:t>，這些沙層大部份為沿海各河川所攜帶出來的漂沙。冬日</a:t>
            </a:r>
            <a:r>
              <a:rPr lang="zh-TW" sz="2400" b="1">
                <a:solidFill>
                  <a:srgbClr val="FF0000"/>
                </a:solidFill>
                <a:latin typeface="Microsoft JhengHei"/>
                <a:ea typeface="Microsoft JhengHei"/>
                <a:cs typeface="Microsoft JhengHei"/>
                <a:sym typeface="Microsoft JhengHei"/>
              </a:rPr>
              <a:t>東北季風</a:t>
            </a:r>
            <a:r>
              <a:rPr lang="zh-TW" sz="2400">
                <a:latin typeface="Microsoft JhengHei"/>
                <a:ea typeface="Microsoft JhengHei"/>
                <a:cs typeface="Microsoft JhengHei"/>
                <a:sym typeface="Microsoft JhengHei"/>
              </a:rPr>
              <a:t>強大時，經常風沙飛揚，可說是小型的「</a:t>
            </a:r>
            <a:r>
              <a:rPr lang="zh-TW" sz="2400" b="1">
                <a:solidFill>
                  <a:srgbClr val="FF0000"/>
                </a:solidFill>
                <a:latin typeface="Microsoft JhengHei"/>
                <a:ea typeface="Microsoft JhengHei"/>
                <a:cs typeface="Microsoft JhengHei"/>
                <a:sym typeface="Microsoft JhengHei"/>
              </a:rPr>
              <a:t>撒哈拉沙漠</a:t>
            </a:r>
            <a:r>
              <a:rPr lang="zh-TW" sz="2400">
                <a:latin typeface="Microsoft JhengHei"/>
                <a:ea typeface="Microsoft JhengHei"/>
                <a:cs typeface="Microsoft JhengHei"/>
                <a:sym typeface="Microsoft JhengHei"/>
              </a:rPr>
              <a:t>」。</a:t>
            </a:r>
            <a:endParaRPr sz="2400">
              <a:latin typeface="Microsoft JhengHei"/>
              <a:ea typeface="Microsoft JhengHei"/>
              <a:cs typeface="Microsoft JhengHei"/>
              <a:sym typeface="Microsoft JhengHei"/>
            </a:endParaRPr>
          </a:p>
        </p:txBody>
      </p:sp>
      <p:sp>
        <p:nvSpPr>
          <p:cNvPr id="196" name="Google Shape;196;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sz="1400">
                <a:solidFill>
                  <a:schemeClr val="dk1"/>
                </a:solidFill>
                <a:latin typeface="Times New Roman"/>
                <a:ea typeface="Times New Roman"/>
                <a:cs typeface="Times New Roman"/>
                <a:sym typeface="Times New Roman"/>
              </a:rPr>
              <a:t>16</a:t>
            </a:fld>
            <a:endParaRPr sz="1400">
              <a:solidFill>
                <a:schemeClr val="dk1"/>
              </a:solidFill>
              <a:latin typeface="Times New Roman"/>
              <a:ea typeface="Times New Roman"/>
              <a:cs typeface="Times New Roman"/>
              <a:sym typeface="Times New Roman"/>
            </a:endParaRPr>
          </a:p>
        </p:txBody>
      </p:sp>
      <p:pic>
        <p:nvPicPr>
          <p:cNvPr id="197" name="Google Shape;197;p16"/>
          <p:cNvPicPr preferRelativeResize="0"/>
          <p:nvPr/>
        </p:nvPicPr>
        <p:blipFill rotWithShape="1">
          <a:blip r:embed="rId3">
            <a:alphaModFix/>
          </a:blip>
          <a:srcRect l="12235" t="4348" r="30113"/>
          <a:stretch/>
        </p:blipFill>
        <p:spPr>
          <a:xfrm>
            <a:off x="755576" y="2564904"/>
            <a:ext cx="7711475" cy="4032448"/>
          </a:xfrm>
          <a:prstGeom prst="rect">
            <a:avLst/>
          </a:prstGeom>
          <a:noFill/>
          <a:ln>
            <a:noFill/>
          </a:ln>
        </p:spPr>
      </p:pic>
      <p:pic>
        <p:nvPicPr>
          <p:cNvPr id="2" name="圖片 1">
            <a:extLst>
              <a:ext uri="{FF2B5EF4-FFF2-40B4-BE49-F238E27FC236}">
                <a16:creationId xmlns:a16="http://schemas.microsoft.com/office/drawing/2014/main" id="{38BE2226-105F-488B-5604-70A70F10B0A8}"/>
              </a:ext>
            </a:extLst>
          </p:cNvPr>
          <p:cNvPicPr>
            <a:picLocks noChangeAspect="1"/>
          </p:cNvPicPr>
          <p:nvPr/>
        </p:nvPicPr>
        <p:blipFill>
          <a:blip r:embed="rId4"/>
          <a:stretch>
            <a:fillRect/>
          </a:stretch>
        </p:blipFill>
        <p:spPr>
          <a:xfrm>
            <a:off x="7940627" y="190500"/>
            <a:ext cx="1069295" cy="36512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5">
                                            <p:txEl>
                                              <p:pRg st="0" end="0"/>
                                            </p:txEl>
                                          </p:spTgt>
                                        </p:tgtEl>
                                        <p:attrNameLst>
                                          <p:attrName>style.visibility</p:attrName>
                                        </p:attrNameLst>
                                      </p:cBhvr>
                                      <p:to>
                                        <p:strVal val="visible"/>
                                      </p:to>
                                    </p:set>
                                    <p:animEffect transition="in" filter="fade">
                                      <p:cBhvr>
                                        <p:cTn id="7" dur="1000"/>
                                        <p:tgtEl>
                                          <p:spTgt spid="1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4" name="Google Shape;204;p17"/>
          <p:cNvSpPr/>
          <p:nvPr/>
        </p:nvSpPr>
        <p:spPr>
          <a:xfrm>
            <a:off x="2335441" y="6508928"/>
            <a:ext cx="4800600" cy="4619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dirty="0">
                <a:solidFill>
                  <a:srgbClr val="000000"/>
                </a:solidFill>
                <a:latin typeface="Microsoft JhengHei"/>
                <a:ea typeface="Microsoft JhengHei"/>
                <a:cs typeface="Microsoft JhengHei"/>
                <a:sym typeface="Microsoft JhengHei"/>
              </a:rPr>
              <a:t>草漯沙丘等高線地形及高度剖面度</a:t>
            </a:r>
            <a:endParaRPr sz="2400" dirty="0">
              <a:solidFill>
                <a:schemeClr val="dk1"/>
              </a:solidFill>
              <a:latin typeface="Microsoft JhengHei"/>
              <a:ea typeface="Microsoft JhengHei"/>
              <a:cs typeface="Microsoft JhengHei"/>
              <a:sym typeface="Microsoft JhengHei"/>
            </a:endParaRPr>
          </a:p>
        </p:txBody>
      </p:sp>
      <p:sp>
        <p:nvSpPr>
          <p:cNvPr id="205" name="Google Shape;205;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sz="1400">
                <a:solidFill>
                  <a:schemeClr val="dk1"/>
                </a:solidFill>
                <a:latin typeface="Times New Roman"/>
                <a:ea typeface="Times New Roman"/>
                <a:cs typeface="Times New Roman"/>
                <a:sym typeface="Times New Roman"/>
              </a:rPr>
              <a:t>17</a:t>
            </a:fld>
            <a:endParaRPr sz="1400">
              <a:solidFill>
                <a:schemeClr val="dk1"/>
              </a:solidFill>
              <a:latin typeface="Times New Roman"/>
              <a:ea typeface="Times New Roman"/>
              <a:cs typeface="Times New Roman"/>
              <a:sym typeface="Times New Roman"/>
            </a:endParaRPr>
          </a:p>
        </p:txBody>
      </p:sp>
      <p:sp>
        <p:nvSpPr>
          <p:cNvPr id="206" name="Google Shape;206;p17"/>
          <p:cNvSpPr txBox="1">
            <a:spLocks noGrp="1"/>
          </p:cNvSpPr>
          <p:nvPr>
            <p:ph type="title"/>
          </p:nvPr>
        </p:nvSpPr>
        <p:spPr>
          <a:xfrm>
            <a:off x="444279" y="0"/>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22222"/>
              <a:buFont typeface="Microsoft JhengHei"/>
              <a:buNone/>
            </a:pPr>
            <a:r>
              <a:rPr lang="zh-TW" dirty="0">
                <a:latin typeface="Microsoft JhengHei"/>
                <a:ea typeface="Microsoft JhengHei"/>
                <a:cs typeface="Microsoft JhengHei"/>
                <a:sym typeface="Microsoft JhengHei"/>
              </a:rPr>
              <a:t>1-4草漯沙丘的資源-地形</a:t>
            </a:r>
            <a:br>
              <a:rPr lang="zh-TW" dirty="0">
                <a:latin typeface="Microsoft JhengHei"/>
                <a:ea typeface="Microsoft JhengHei"/>
                <a:cs typeface="Microsoft JhengHei"/>
                <a:sym typeface="Microsoft JhengHei"/>
              </a:rPr>
            </a:br>
            <a:r>
              <a:rPr lang="zh-TW" sz="3600" dirty="0">
                <a:latin typeface="Microsoft JhengHei"/>
                <a:ea typeface="Microsoft JhengHei"/>
                <a:cs typeface="Microsoft JhengHei"/>
                <a:sym typeface="Microsoft JhengHei"/>
              </a:rPr>
              <a:t>沙丘的</a:t>
            </a:r>
            <a:r>
              <a:rPr lang="zh-TW" sz="3600" b="1" dirty="0">
                <a:solidFill>
                  <a:srgbClr val="FF0000"/>
                </a:solidFill>
                <a:latin typeface="Microsoft JhengHei"/>
                <a:ea typeface="Microsoft JhengHei"/>
                <a:cs typeface="Microsoft JhengHei"/>
                <a:sym typeface="Microsoft JhengHei"/>
              </a:rPr>
              <a:t>分布</a:t>
            </a:r>
            <a:r>
              <a:rPr lang="zh-TW" sz="3600" dirty="0">
                <a:latin typeface="Microsoft JhengHei"/>
                <a:ea typeface="Microsoft JhengHei"/>
                <a:cs typeface="Microsoft JhengHei"/>
                <a:sym typeface="Microsoft JhengHei"/>
              </a:rPr>
              <a:t>、</a:t>
            </a:r>
            <a:r>
              <a:rPr lang="zh-TW" sz="3600" b="1" dirty="0">
                <a:solidFill>
                  <a:srgbClr val="FF0000"/>
                </a:solidFill>
                <a:latin typeface="Microsoft JhengHei"/>
                <a:ea typeface="Microsoft JhengHei"/>
                <a:cs typeface="Microsoft JhengHei"/>
                <a:sym typeface="Microsoft JhengHei"/>
              </a:rPr>
              <a:t>高度</a:t>
            </a:r>
            <a:r>
              <a:rPr lang="zh-TW" sz="3600" dirty="0">
                <a:latin typeface="Microsoft JhengHei"/>
                <a:ea typeface="Microsoft JhengHei"/>
                <a:cs typeface="Microsoft JhengHei"/>
                <a:sym typeface="Microsoft JhengHei"/>
              </a:rPr>
              <a:t>及</a:t>
            </a:r>
            <a:r>
              <a:rPr lang="zh-TW" sz="3600" b="1" dirty="0">
                <a:solidFill>
                  <a:srgbClr val="FF0000"/>
                </a:solidFill>
                <a:latin typeface="Microsoft JhengHei"/>
                <a:ea typeface="Microsoft JhengHei"/>
                <a:cs typeface="Microsoft JhengHei"/>
                <a:sym typeface="Microsoft JhengHei"/>
              </a:rPr>
              <a:t>寬度</a:t>
            </a:r>
            <a:endParaRPr sz="3600" b="1" dirty="0">
              <a:solidFill>
                <a:srgbClr val="FF0000"/>
              </a:solidFill>
              <a:latin typeface="Microsoft JhengHei"/>
              <a:ea typeface="Microsoft JhengHei"/>
              <a:cs typeface="Microsoft JhengHei"/>
              <a:sym typeface="Microsoft JhengHei"/>
            </a:endParaRPr>
          </a:p>
        </p:txBody>
      </p:sp>
      <p:pic>
        <p:nvPicPr>
          <p:cNvPr id="4" name="圖片 3"/>
          <p:cNvPicPr>
            <a:picLocks noChangeAspect="1"/>
          </p:cNvPicPr>
          <p:nvPr/>
        </p:nvPicPr>
        <p:blipFill>
          <a:blip r:embed="rId3"/>
          <a:stretch>
            <a:fillRect/>
          </a:stretch>
        </p:blipFill>
        <p:spPr>
          <a:xfrm>
            <a:off x="169333" y="1119046"/>
            <a:ext cx="8606147" cy="5620863"/>
          </a:xfrm>
          <a:prstGeom prst="rect">
            <a:avLst/>
          </a:prstGeom>
        </p:spPr>
      </p:pic>
      <p:pic>
        <p:nvPicPr>
          <p:cNvPr id="2" name="圖片 1">
            <a:extLst>
              <a:ext uri="{FF2B5EF4-FFF2-40B4-BE49-F238E27FC236}">
                <a16:creationId xmlns:a16="http://schemas.microsoft.com/office/drawing/2014/main" id="{2188F20E-42F0-E9BC-12AF-42C500EDEDD5}"/>
              </a:ext>
            </a:extLst>
          </p:cNvPr>
          <p:cNvPicPr>
            <a:picLocks noChangeAspect="1"/>
          </p:cNvPicPr>
          <p:nvPr/>
        </p:nvPicPr>
        <p:blipFill>
          <a:blip r:embed="rId4"/>
          <a:stretch>
            <a:fillRect/>
          </a:stretch>
        </p:blipFill>
        <p:spPr>
          <a:xfrm>
            <a:off x="7692389" y="190500"/>
            <a:ext cx="1317533" cy="449889"/>
          </a:xfrm>
          <a:prstGeom prst="rect">
            <a:avLst/>
          </a:prstGeom>
        </p:spPr>
      </p:pic>
    </p:spTree>
    <p:extLst>
      <p:ext uri="{BB962C8B-B14F-4D97-AF65-F5344CB8AC3E}">
        <p14:creationId xmlns:p14="http://schemas.microsoft.com/office/powerpoint/2010/main" val="809819202"/>
      </p:ext>
    </p:extLst>
  </p:cSld>
  <p:clrMapOvr>
    <a:masterClrMapping/>
  </p:clrMapOvr>
  <p:transition spd="slow">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18" descr="P1230130"/>
          <p:cNvPicPr preferRelativeResize="0"/>
          <p:nvPr/>
        </p:nvPicPr>
        <p:blipFill rotWithShape="1">
          <a:blip r:embed="rId3">
            <a:alphaModFix/>
          </a:blip>
          <a:srcRect/>
          <a:stretch/>
        </p:blipFill>
        <p:spPr>
          <a:xfrm>
            <a:off x="841104" y="692696"/>
            <a:ext cx="7631399" cy="5448448"/>
          </a:xfrm>
          <a:prstGeom prst="rect">
            <a:avLst/>
          </a:prstGeom>
          <a:noFill/>
          <a:ln>
            <a:noFill/>
          </a:ln>
        </p:spPr>
      </p:pic>
      <p:sp>
        <p:nvSpPr>
          <p:cNvPr id="217" name="Google Shape;217;p18"/>
          <p:cNvSpPr/>
          <p:nvPr/>
        </p:nvSpPr>
        <p:spPr>
          <a:xfrm>
            <a:off x="2142705" y="6126134"/>
            <a:ext cx="5109091"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3200">
                <a:solidFill>
                  <a:srgbClr val="000000"/>
                </a:solidFill>
                <a:latin typeface="Microsoft JhengHei"/>
                <a:ea typeface="Microsoft JhengHei"/>
                <a:cs typeface="Microsoft JhengHei"/>
                <a:sym typeface="Microsoft JhengHei"/>
              </a:rPr>
              <a:t>由許厝港看草漯沙丘</a:t>
            </a:r>
            <a:r>
              <a:rPr lang="zh-TW" sz="3200" b="1">
                <a:solidFill>
                  <a:srgbClr val="FF0000"/>
                </a:solidFill>
                <a:latin typeface="Microsoft JhengHei"/>
                <a:ea typeface="Microsoft JhengHei"/>
                <a:cs typeface="Microsoft JhengHei"/>
                <a:sym typeface="Microsoft JhengHei"/>
              </a:rPr>
              <a:t>最北端</a:t>
            </a:r>
            <a:endParaRPr sz="3200" b="1">
              <a:solidFill>
                <a:srgbClr val="FF0000"/>
              </a:solidFill>
              <a:latin typeface="Microsoft JhengHei"/>
              <a:ea typeface="Microsoft JhengHei"/>
              <a:cs typeface="Microsoft JhengHei"/>
              <a:sym typeface="Microsoft JhengHei"/>
            </a:endParaRPr>
          </a:p>
        </p:txBody>
      </p:sp>
      <p:pic>
        <p:nvPicPr>
          <p:cNvPr id="2" name="圖片 1">
            <a:extLst>
              <a:ext uri="{FF2B5EF4-FFF2-40B4-BE49-F238E27FC236}">
                <a16:creationId xmlns:a16="http://schemas.microsoft.com/office/drawing/2014/main" id="{CDF23668-EB25-41A9-DA1E-C8D102EDDEE3}"/>
              </a:ext>
            </a:extLst>
          </p:cNvPr>
          <p:cNvPicPr>
            <a:picLocks noChangeAspect="1"/>
          </p:cNvPicPr>
          <p:nvPr/>
        </p:nvPicPr>
        <p:blipFill>
          <a:blip r:embed="rId4"/>
          <a:stretch>
            <a:fillRect/>
          </a:stretch>
        </p:blipFill>
        <p:spPr>
          <a:xfrm>
            <a:off x="7940627" y="190500"/>
            <a:ext cx="1069295" cy="36512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6"/>
                                        </p:tgtEl>
                                        <p:attrNameLst>
                                          <p:attrName>style.visibility</p:attrName>
                                        </p:attrNameLst>
                                      </p:cBhvr>
                                      <p:to>
                                        <p:strVal val="visible"/>
                                      </p:to>
                                    </p:set>
                                    <p:animEffect transition="in" filter="fade">
                                      <p:cBhvr>
                                        <p:cTn id="7" dur="1000"/>
                                        <p:tgtEl>
                                          <p:spTgt spid="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19" descr="P1190643"/>
          <p:cNvPicPr preferRelativeResize="0"/>
          <p:nvPr/>
        </p:nvPicPr>
        <p:blipFill rotWithShape="1">
          <a:blip r:embed="rId3">
            <a:alphaModFix/>
          </a:blip>
          <a:srcRect/>
          <a:stretch/>
        </p:blipFill>
        <p:spPr>
          <a:xfrm>
            <a:off x="760447" y="476672"/>
            <a:ext cx="7641251" cy="5455482"/>
          </a:xfrm>
          <a:prstGeom prst="rect">
            <a:avLst/>
          </a:prstGeom>
          <a:noFill/>
          <a:ln>
            <a:noFill/>
          </a:ln>
        </p:spPr>
      </p:pic>
      <p:sp>
        <p:nvSpPr>
          <p:cNvPr id="224" name="Google Shape;224;p19"/>
          <p:cNvSpPr/>
          <p:nvPr/>
        </p:nvSpPr>
        <p:spPr>
          <a:xfrm>
            <a:off x="1556737" y="6075015"/>
            <a:ext cx="6048672"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3200">
                <a:solidFill>
                  <a:srgbClr val="000000"/>
                </a:solidFill>
                <a:latin typeface="Microsoft JhengHei"/>
                <a:ea typeface="Microsoft JhengHei"/>
                <a:cs typeface="Microsoft JhengHei"/>
                <a:sym typeface="Microsoft JhengHei"/>
              </a:rPr>
              <a:t>草漯沙丘北段</a:t>
            </a:r>
            <a:r>
              <a:rPr lang="zh-TW" sz="3200">
                <a:solidFill>
                  <a:srgbClr val="FF0000"/>
                </a:solidFill>
                <a:latin typeface="Microsoft JhengHei"/>
                <a:ea typeface="Microsoft JhengHei"/>
                <a:cs typeface="Microsoft JhengHei"/>
                <a:sym typeface="Microsoft JhengHei"/>
              </a:rPr>
              <a:t>高度</a:t>
            </a:r>
            <a:r>
              <a:rPr lang="zh-TW" sz="3200">
                <a:solidFill>
                  <a:srgbClr val="000000"/>
                </a:solidFill>
                <a:latin typeface="Microsoft JhengHei"/>
                <a:ea typeface="Microsoft JhengHei"/>
                <a:cs typeface="Microsoft JhengHei"/>
                <a:sym typeface="Microsoft JhengHei"/>
              </a:rPr>
              <a:t>及</a:t>
            </a:r>
            <a:r>
              <a:rPr lang="zh-TW" sz="3200">
                <a:solidFill>
                  <a:srgbClr val="FF0000"/>
                </a:solidFill>
                <a:latin typeface="Microsoft JhengHei"/>
                <a:ea typeface="Microsoft JhengHei"/>
                <a:cs typeface="Microsoft JhengHei"/>
                <a:sym typeface="Microsoft JhengHei"/>
              </a:rPr>
              <a:t>寬度</a:t>
            </a:r>
            <a:r>
              <a:rPr lang="zh-TW" sz="3200">
                <a:solidFill>
                  <a:srgbClr val="000000"/>
                </a:solidFill>
                <a:latin typeface="Microsoft JhengHei"/>
                <a:ea typeface="Microsoft JhengHei"/>
                <a:cs typeface="Microsoft JhengHei"/>
                <a:sym typeface="Microsoft JhengHei"/>
              </a:rPr>
              <a:t>較</a:t>
            </a:r>
            <a:r>
              <a:rPr lang="zh-TW" sz="3200">
                <a:solidFill>
                  <a:srgbClr val="FF0000"/>
                </a:solidFill>
                <a:latin typeface="Microsoft JhengHei"/>
                <a:ea typeface="Microsoft JhengHei"/>
                <a:cs typeface="Microsoft JhengHei"/>
                <a:sym typeface="Microsoft JhengHei"/>
              </a:rPr>
              <a:t>小</a:t>
            </a:r>
            <a:endParaRPr sz="3200">
              <a:solidFill>
                <a:srgbClr val="FF0000"/>
              </a:solidFill>
              <a:latin typeface="Microsoft JhengHei"/>
              <a:ea typeface="Microsoft JhengHei"/>
              <a:cs typeface="Microsoft JhengHei"/>
              <a:sym typeface="Microsoft JhengHei"/>
            </a:endParaRPr>
          </a:p>
        </p:txBody>
      </p:sp>
      <p:pic>
        <p:nvPicPr>
          <p:cNvPr id="2" name="圖片 1">
            <a:extLst>
              <a:ext uri="{FF2B5EF4-FFF2-40B4-BE49-F238E27FC236}">
                <a16:creationId xmlns:a16="http://schemas.microsoft.com/office/drawing/2014/main" id="{E6F90CD1-28B4-E3F3-A6A4-45854C1821C9}"/>
              </a:ext>
            </a:extLst>
          </p:cNvPr>
          <p:cNvPicPr>
            <a:picLocks noChangeAspect="1"/>
          </p:cNvPicPr>
          <p:nvPr/>
        </p:nvPicPr>
        <p:blipFill>
          <a:blip r:embed="rId4"/>
          <a:stretch>
            <a:fillRect/>
          </a:stretch>
        </p:blipFill>
        <p:spPr>
          <a:xfrm>
            <a:off x="7940627" y="190500"/>
            <a:ext cx="1069295" cy="36512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3"/>
                                        </p:tgtEl>
                                        <p:attrNameLst>
                                          <p:attrName>style.visibility</p:attrName>
                                        </p:attrNameLst>
                                      </p:cBhvr>
                                      <p:to>
                                        <p:strVal val="visible"/>
                                      </p:to>
                                    </p:set>
                                    <p:animEffect transition="in" filter="fade">
                                      <p:cBhvr>
                                        <p:cTn id="7" dur="10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mt="80000"/>
          </a:blip>
          <a:stretch>
            <a:fillRect/>
          </a:stretch>
        </a:blipFill>
        <a:effectLst/>
      </p:bgPr>
    </p:bg>
    <p:spTree>
      <p:nvGrpSpPr>
        <p:cNvPr id="1" name="Shape 94"/>
        <p:cNvGrpSpPr/>
        <p:nvPr/>
      </p:nvGrpSpPr>
      <p:grpSpPr>
        <a:xfrm>
          <a:off x="0" y="0"/>
          <a:ext cx="0" cy="0"/>
          <a:chOff x="0" y="0"/>
          <a:chExt cx="0" cy="0"/>
        </a:xfrm>
      </p:grpSpPr>
      <p:sp>
        <p:nvSpPr>
          <p:cNvPr id="95" name="Google Shape;95;p2"/>
          <p:cNvSpPr txBox="1">
            <a:spLocks noGrp="1"/>
          </p:cNvSpPr>
          <p:nvPr>
            <p:ph type="subTitle" idx="1"/>
          </p:nvPr>
        </p:nvSpPr>
        <p:spPr>
          <a:xfrm>
            <a:off x="11503" y="3789040"/>
            <a:ext cx="5104656" cy="1176536"/>
          </a:xfrm>
          <a:prstGeom prst="rect">
            <a:avLst/>
          </a:prstGeom>
          <a:solidFill>
            <a:srgbClr val="FFFF00"/>
          </a:solidFill>
          <a:ln>
            <a:noFill/>
          </a:ln>
        </p:spPr>
        <p:txBody>
          <a:bodyPr spcFirstLastPara="1" wrap="square" lIns="91425" tIns="45700" rIns="91425" bIns="45700" anchor="t" anchorCtr="0">
            <a:noAutofit/>
          </a:bodyPr>
          <a:lstStyle/>
          <a:p>
            <a:pPr marL="0" lvl="0" indent="0" algn="ctr" rtl="0">
              <a:spcBef>
                <a:spcPts val="0"/>
              </a:spcBef>
              <a:spcAft>
                <a:spcPts val="0"/>
              </a:spcAft>
              <a:buClr>
                <a:srgbClr val="000000"/>
              </a:buClr>
              <a:buSzPts val="7200"/>
              <a:buNone/>
            </a:pPr>
            <a:r>
              <a:rPr lang="zh-TW" sz="7200" b="1">
                <a:solidFill>
                  <a:srgbClr val="000000"/>
                </a:solidFill>
                <a:latin typeface="Microsoft JhengHei"/>
                <a:ea typeface="Microsoft JhengHei"/>
                <a:cs typeface="Microsoft JhengHei"/>
                <a:sym typeface="Microsoft JhengHei"/>
              </a:rPr>
              <a:t>草漯沙丘</a:t>
            </a:r>
            <a:endParaRPr sz="7200" b="1"/>
          </a:p>
        </p:txBody>
      </p:sp>
      <p:sp>
        <p:nvSpPr>
          <p:cNvPr id="96" name="Google Shape;96;p2"/>
          <p:cNvSpPr txBox="1"/>
          <p:nvPr/>
        </p:nvSpPr>
        <p:spPr>
          <a:xfrm>
            <a:off x="3905267" y="6115200"/>
            <a:ext cx="5104656" cy="64629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altLang="en-US" sz="1800" b="0" i="0" u="none" strike="noStrike" cap="none" dirty="0">
                <a:solidFill>
                  <a:schemeClr val="dk1"/>
                </a:solidFill>
                <a:latin typeface="Microsoft JhengHei"/>
                <a:ea typeface="Microsoft JhengHei"/>
                <a:cs typeface="Microsoft JhengHei"/>
                <a:sym typeface="Microsoft JhengHei"/>
              </a:rPr>
              <a:t>教材編列：桃園市國民教育輔導團海洋議題小組</a:t>
            </a:r>
            <a:br>
              <a:rPr lang="en-US" altLang="zh-TW" sz="1800" b="0" i="0" u="none" strike="noStrike" cap="none" dirty="0">
                <a:solidFill>
                  <a:schemeClr val="dk1"/>
                </a:solidFill>
                <a:latin typeface="Microsoft JhengHei"/>
                <a:ea typeface="Microsoft JhengHei"/>
                <a:cs typeface="Microsoft JhengHei"/>
                <a:sym typeface="Microsoft JhengHei"/>
              </a:rPr>
            </a:br>
            <a:r>
              <a:rPr lang="zh-TW" altLang="en-US" sz="1800" b="0" i="0" u="none" strike="noStrike" cap="none" dirty="0">
                <a:solidFill>
                  <a:schemeClr val="dk1"/>
                </a:solidFill>
                <a:latin typeface="Microsoft JhengHei"/>
                <a:ea typeface="Microsoft JhengHei"/>
                <a:cs typeface="Microsoft JhengHei"/>
                <a:sym typeface="Microsoft JhengHei"/>
              </a:rPr>
              <a:t>教材出版：桃園市政府海岸管理工程處</a:t>
            </a:r>
            <a:endParaRPr dirty="0"/>
          </a:p>
        </p:txBody>
      </p:sp>
      <p:pic>
        <p:nvPicPr>
          <p:cNvPr id="2" name="圖片 1">
            <a:extLst>
              <a:ext uri="{FF2B5EF4-FFF2-40B4-BE49-F238E27FC236}">
                <a16:creationId xmlns:a16="http://schemas.microsoft.com/office/drawing/2014/main" id="{82276D78-093A-0356-4055-354475A2AC03}"/>
              </a:ext>
            </a:extLst>
          </p:cNvPr>
          <p:cNvPicPr>
            <a:picLocks noChangeAspect="1"/>
          </p:cNvPicPr>
          <p:nvPr/>
        </p:nvPicPr>
        <p:blipFill>
          <a:blip r:embed="rId4"/>
          <a:stretch>
            <a:fillRect/>
          </a:stretch>
        </p:blipFill>
        <p:spPr>
          <a:xfrm>
            <a:off x="7447823" y="190500"/>
            <a:ext cx="1562100" cy="533400"/>
          </a:xfrm>
          <a:prstGeom prst="rect">
            <a:avLst/>
          </a:prstGeom>
        </p:spPr>
      </p:pic>
    </p:spTree>
  </p:cSld>
  <p:clrMapOvr>
    <a:masterClrMapping/>
  </p:clrMapOvr>
  <p:transition spd="slow">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20" descr="圖三  草漯沙丘地形等高線圖-01"/>
          <p:cNvPicPr preferRelativeResize="0"/>
          <p:nvPr/>
        </p:nvPicPr>
        <p:blipFill rotWithShape="1">
          <a:blip r:embed="rId3">
            <a:alphaModFix/>
          </a:blip>
          <a:srcRect/>
          <a:stretch/>
        </p:blipFill>
        <p:spPr>
          <a:xfrm>
            <a:off x="179512" y="177387"/>
            <a:ext cx="8831142" cy="6192688"/>
          </a:xfrm>
          <a:prstGeom prst="rect">
            <a:avLst/>
          </a:prstGeom>
          <a:noFill/>
          <a:ln>
            <a:noFill/>
          </a:ln>
        </p:spPr>
      </p:pic>
      <p:sp>
        <p:nvSpPr>
          <p:cNvPr id="231" name="Google Shape;231;p20"/>
          <p:cNvSpPr/>
          <p:nvPr/>
        </p:nvSpPr>
        <p:spPr>
          <a:xfrm>
            <a:off x="2335441" y="6396038"/>
            <a:ext cx="4800600" cy="4619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000000"/>
                </a:solidFill>
                <a:latin typeface="Microsoft JhengHei"/>
                <a:ea typeface="Microsoft JhengHei"/>
                <a:cs typeface="Microsoft JhengHei"/>
                <a:sym typeface="Microsoft JhengHei"/>
              </a:rPr>
              <a:t>草漯沙丘等高線地形及高度剖面度</a:t>
            </a:r>
            <a:endParaRPr sz="2400">
              <a:solidFill>
                <a:schemeClr val="dk1"/>
              </a:solidFill>
              <a:latin typeface="Microsoft JhengHei"/>
              <a:ea typeface="Microsoft JhengHei"/>
              <a:cs typeface="Microsoft JhengHei"/>
              <a:sym typeface="Microsoft JhengHei"/>
            </a:endParaRPr>
          </a:p>
        </p:txBody>
      </p:sp>
      <p:sp>
        <p:nvSpPr>
          <p:cNvPr id="232" name="Google Shape;232;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sz="1400">
                <a:solidFill>
                  <a:schemeClr val="dk1"/>
                </a:solidFill>
                <a:latin typeface="Times New Roman"/>
                <a:ea typeface="Times New Roman"/>
                <a:cs typeface="Times New Roman"/>
                <a:sym typeface="Times New Roman"/>
              </a:rPr>
              <a:t>20</a:t>
            </a:fld>
            <a:endParaRPr sz="1400">
              <a:solidFill>
                <a:schemeClr val="dk1"/>
              </a:solidFill>
              <a:latin typeface="Times New Roman"/>
              <a:ea typeface="Times New Roman"/>
              <a:cs typeface="Times New Roman"/>
              <a:sym typeface="Times New Roman"/>
            </a:endParaRPr>
          </a:p>
        </p:txBody>
      </p:sp>
      <p:sp>
        <p:nvSpPr>
          <p:cNvPr id="233" name="Google Shape;233;p20"/>
          <p:cNvSpPr txBox="1">
            <a:spLocks noGrp="1"/>
          </p:cNvSpPr>
          <p:nvPr>
            <p:ph type="title"/>
          </p:nvPr>
        </p:nvSpPr>
        <p:spPr>
          <a:xfrm>
            <a:off x="444279" y="26064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22222"/>
              <a:buFont typeface="Microsoft JhengHei"/>
              <a:buNone/>
            </a:pPr>
            <a:r>
              <a:rPr lang="zh-TW">
                <a:latin typeface="Microsoft JhengHei"/>
                <a:ea typeface="Microsoft JhengHei"/>
                <a:cs typeface="Microsoft JhengHei"/>
                <a:sym typeface="Microsoft JhengHei"/>
              </a:rPr>
              <a:t>1-4草漯沙丘的資源-地形</a:t>
            </a:r>
            <a:br>
              <a:rPr lang="zh-TW">
                <a:latin typeface="Microsoft JhengHei"/>
                <a:ea typeface="Microsoft JhengHei"/>
                <a:cs typeface="Microsoft JhengHei"/>
                <a:sym typeface="Microsoft JhengHei"/>
              </a:rPr>
            </a:br>
            <a:r>
              <a:rPr lang="zh-TW" sz="3600">
                <a:latin typeface="Microsoft JhengHei"/>
                <a:ea typeface="Microsoft JhengHei"/>
                <a:cs typeface="Microsoft JhengHei"/>
                <a:sym typeface="Microsoft JhengHei"/>
              </a:rPr>
              <a:t>沙丘的</a:t>
            </a:r>
            <a:r>
              <a:rPr lang="zh-TW" sz="3600" b="1">
                <a:solidFill>
                  <a:srgbClr val="FF0000"/>
                </a:solidFill>
                <a:latin typeface="Microsoft JhengHei"/>
                <a:ea typeface="Microsoft JhengHei"/>
                <a:cs typeface="Microsoft JhengHei"/>
                <a:sym typeface="Microsoft JhengHei"/>
              </a:rPr>
              <a:t>分布</a:t>
            </a:r>
            <a:r>
              <a:rPr lang="zh-TW" sz="3600">
                <a:latin typeface="Microsoft JhengHei"/>
                <a:ea typeface="Microsoft JhengHei"/>
                <a:cs typeface="Microsoft JhengHei"/>
                <a:sym typeface="Microsoft JhengHei"/>
              </a:rPr>
              <a:t>、</a:t>
            </a:r>
            <a:r>
              <a:rPr lang="zh-TW" sz="3600" b="1">
                <a:solidFill>
                  <a:srgbClr val="FF0000"/>
                </a:solidFill>
                <a:latin typeface="Microsoft JhengHei"/>
                <a:ea typeface="Microsoft JhengHei"/>
                <a:cs typeface="Microsoft JhengHei"/>
                <a:sym typeface="Microsoft JhengHei"/>
              </a:rPr>
              <a:t>高度</a:t>
            </a:r>
            <a:r>
              <a:rPr lang="zh-TW" sz="3600">
                <a:latin typeface="Microsoft JhengHei"/>
                <a:ea typeface="Microsoft JhengHei"/>
                <a:cs typeface="Microsoft JhengHei"/>
                <a:sym typeface="Microsoft JhengHei"/>
              </a:rPr>
              <a:t>及</a:t>
            </a:r>
            <a:r>
              <a:rPr lang="zh-TW" sz="3600" b="1">
                <a:solidFill>
                  <a:srgbClr val="FF0000"/>
                </a:solidFill>
                <a:latin typeface="Microsoft JhengHei"/>
                <a:ea typeface="Microsoft JhengHei"/>
                <a:cs typeface="Microsoft JhengHei"/>
                <a:sym typeface="Microsoft JhengHei"/>
              </a:rPr>
              <a:t>寬度</a:t>
            </a:r>
            <a:endParaRPr sz="3600" b="1">
              <a:solidFill>
                <a:srgbClr val="FF0000"/>
              </a:solidFill>
              <a:latin typeface="Microsoft JhengHei"/>
              <a:ea typeface="Microsoft JhengHei"/>
              <a:cs typeface="Microsoft JhengHei"/>
              <a:sym typeface="Microsoft JhengHei"/>
            </a:endParaRPr>
          </a:p>
        </p:txBody>
      </p:sp>
      <p:sp>
        <p:nvSpPr>
          <p:cNvPr id="234" name="Google Shape;234;p20"/>
          <p:cNvSpPr/>
          <p:nvPr/>
        </p:nvSpPr>
        <p:spPr>
          <a:xfrm rot="-624830">
            <a:off x="5004048" y="1700808"/>
            <a:ext cx="720080" cy="1224136"/>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 name="圖片 1">
            <a:extLst>
              <a:ext uri="{FF2B5EF4-FFF2-40B4-BE49-F238E27FC236}">
                <a16:creationId xmlns:a16="http://schemas.microsoft.com/office/drawing/2014/main" id="{A9300479-096E-FAED-17D1-D0A130241736}"/>
              </a:ext>
            </a:extLst>
          </p:cNvPr>
          <p:cNvPicPr>
            <a:picLocks noChangeAspect="1"/>
          </p:cNvPicPr>
          <p:nvPr/>
        </p:nvPicPr>
        <p:blipFill>
          <a:blip r:embed="rId4"/>
          <a:stretch>
            <a:fillRect/>
          </a:stretch>
        </p:blipFill>
        <p:spPr>
          <a:xfrm>
            <a:off x="7940627" y="190500"/>
            <a:ext cx="1069295" cy="365125"/>
          </a:xfrm>
          <a:prstGeom prst="rect">
            <a:avLst/>
          </a:prstGeom>
        </p:spPr>
      </p:pic>
    </p:spTree>
  </p:cSld>
  <p:clrMapOvr>
    <a:masterClrMapping/>
  </p:clrMapOvr>
  <p:transition spd="slow">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21" descr="P1230327"/>
          <p:cNvPicPr preferRelativeResize="0"/>
          <p:nvPr/>
        </p:nvPicPr>
        <p:blipFill rotWithShape="1">
          <a:blip r:embed="rId3">
            <a:alphaModFix/>
          </a:blip>
          <a:srcRect/>
          <a:stretch/>
        </p:blipFill>
        <p:spPr>
          <a:xfrm>
            <a:off x="968928" y="581972"/>
            <a:ext cx="7314664" cy="5223292"/>
          </a:xfrm>
          <a:prstGeom prst="rect">
            <a:avLst/>
          </a:prstGeom>
          <a:noFill/>
          <a:ln>
            <a:noFill/>
          </a:ln>
        </p:spPr>
      </p:pic>
      <p:sp>
        <p:nvSpPr>
          <p:cNvPr id="241" name="Google Shape;241;p21"/>
          <p:cNvSpPr/>
          <p:nvPr/>
        </p:nvSpPr>
        <p:spPr>
          <a:xfrm>
            <a:off x="0" y="5949280"/>
            <a:ext cx="925252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3200">
                <a:solidFill>
                  <a:srgbClr val="000000"/>
                </a:solidFill>
                <a:latin typeface="Microsoft JhengHei"/>
                <a:ea typeface="Microsoft JhengHei"/>
                <a:cs typeface="Microsoft JhengHei"/>
                <a:sym typeface="Microsoft JhengHei"/>
              </a:rPr>
              <a:t>草漯沙丘</a:t>
            </a:r>
            <a:r>
              <a:rPr lang="zh-TW" sz="3200" b="1">
                <a:solidFill>
                  <a:srgbClr val="FF0000"/>
                </a:solidFill>
                <a:latin typeface="Microsoft JhengHei"/>
                <a:ea typeface="Microsoft JhengHei"/>
                <a:cs typeface="Microsoft JhengHei"/>
                <a:sym typeface="Microsoft JhengHei"/>
              </a:rPr>
              <a:t>中段</a:t>
            </a:r>
            <a:r>
              <a:rPr lang="zh-TW" sz="3200">
                <a:solidFill>
                  <a:srgbClr val="000000"/>
                </a:solidFill>
                <a:latin typeface="Microsoft JhengHei"/>
                <a:ea typeface="Microsoft JhengHei"/>
                <a:cs typeface="Microsoft JhengHei"/>
                <a:sym typeface="Microsoft JhengHei"/>
              </a:rPr>
              <a:t>(掩埋場附近)高度最大可至</a:t>
            </a:r>
            <a:r>
              <a:rPr lang="zh-TW" sz="3200">
                <a:solidFill>
                  <a:srgbClr val="FF0000"/>
                </a:solidFill>
                <a:latin typeface="Microsoft JhengHei"/>
                <a:ea typeface="Microsoft JhengHei"/>
                <a:cs typeface="Microsoft JhengHei"/>
                <a:sym typeface="Microsoft JhengHei"/>
              </a:rPr>
              <a:t>15公尺</a:t>
            </a:r>
            <a:endParaRPr sz="3200">
              <a:solidFill>
                <a:srgbClr val="FF0000"/>
              </a:solidFill>
              <a:latin typeface="Microsoft JhengHei"/>
              <a:ea typeface="Microsoft JhengHei"/>
              <a:cs typeface="Microsoft JhengHei"/>
              <a:sym typeface="Microsoft JhengHei"/>
            </a:endParaRPr>
          </a:p>
        </p:txBody>
      </p:sp>
      <p:pic>
        <p:nvPicPr>
          <p:cNvPr id="2" name="圖片 1">
            <a:extLst>
              <a:ext uri="{FF2B5EF4-FFF2-40B4-BE49-F238E27FC236}">
                <a16:creationId xmlns:a16="http://schemas.microsoft.com/office/drawing/2014/main" id="{31960E04-FAF2-FFD4-0800-E8B9D5DA8E82}"/>
              </a:ext>
            </a:extLst>
          </p:cNvPr>
          <p:cNvPicPr>
            <a:picLocks noChangeAspect="1"/>
          </p:cNvPicPr>
          <p:nvPr/>
        </p:nvPicPr>
        <p:blipFill>
          <a:blip r:embed="rId4"/>
          <a:stretch>
            <a:fillRect/>
          </a:stretch>
        </p:blipFill>
        <p:spPr>
          <a:xfrm>
            <a:off x="7940627" y="190500"/>
            <a:ext cx="1069295" cy="36512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1000"/>
                                        <p:tgtEl>
                                          <p:spTgt spid="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22" descr="P1250675"/>
          <p:cNvPicPr preferRelativeResize="0"/>
          <p:nvPr/>
        </p:nvPicPr>
        <p:blipFill rotWithShape="1">
          <a:blip r:embed="rId3">
            <a:alphaModFix/>
          </a:blip>
          <a:srcRect/>
          <a:stretch/>
        </p:blipFill>
        <p:spPr>
          <a:xfrm>
            <a:off x="899592" y="543979"/>
            <a:ext cx="7339415" cy="5453902"/>
          </a:xfrm>
          <a:prstGeom prst="rect">
            <a:avLst/>
          </a:prstGeom>
          <a:noFill/>
          <a:ln>
            <a:noFill/>
          </a:ln>
        </p:spPr>
      </p:pic>
      <p:sp>
        <p:nvSpPr>
          <p:cNvPr id="248" name="Google Shape;248;p22"/>
          <p:cNvSpPr txBox="1">
            <a:spLocks noGrp="1"/>
          </p:cNvSpPr>
          <p:nvPr>
            <p:ph type="sldNum" idx="12"/>
          </p:nvPr>
        </p:nvSpPr>
        <p:spPr>
          <a:xfrm>
            <a:off x="31976" y="5876925"/>
            <a:ext cx="9144000" cy="9810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3200">
                <a:solidFill>
                  <a:srgbClr val="000000"/>
                </a:solidFill>
                <a:latin typeface="Microsoft JhengHei"/>
                <a:ea typeface="Microsoft JhengHei"/>
                <a:cs typeface="Microsoft JhengHei"/>
                <a:sym typeface="Microsoft JhengHei"/>
              </a:rPr>
              <a:t>草漯沙丘</a:t>
            </a:r>
            <a:r>
              <a:rPr lang="zh-TW" sz="3200" b="1">
                <a:solidFill>
                  <a:srgbClr val="FF0000"/>
                </a:solidFill>
                <a:latin typeface="Microsoft JhengHei"/>
                <a:ea typeface="Microsoft JhengHei"/>
                <a:cs typeface="Microsoft JhengHei"/>
                <a:sym typeface="Microsoft JhengHei"/>
              </a:rPr>
              <a:t>中段</a:t>
            </a:r>
            <a:r>
              <a:rPr lang="zh-TW" sz="3200">
                <a:solidFill>
                  <a:srgbClr val="000000"/>
                </a:solidFill>
                <a:latin typeface="Microsoft JhengHei"/>
                <a:ea typeface="Microsoft JhengHei"/>
                <a:cs typeface="Microsoft JhengHei"/>
                <a:sym typeface="Microsoft JhengHei"/>
              </a:rPr>
              <a:t>(掩埋場附近)高度最大可至</a:t>
            </a:r>
            <a:r>
              <a:rPr lang="zh-TW" sz="3200">
                <a:solidFill>
                  <a:srgbClr val="FF0000"/>
                </a:solidFill>
                <a:latin typeface="Microsoft JhengHei"/>
                <a:ea typeface="Microsoft JhengHei"/>
                <a:cs typeface="Microsoft JhengHei"/>
                <a:sym typeface="Microsoft JhengHei"/>
              </a:rPr>
              <a:t>15公尺</a:t>
            </a:r>
            <a:endParaRPr sz="3200">
              <a:solidFill>
                <a:srgbClr val="FF0000"/>
              </a:solidFill>
              <a:latin typeface="Microsoft JhengHei"/>
              <a:ea typeface="Microsoft JhengHei"/>
              <a:cs typeface="Microsoft JhengHei"/>
              <a:sym typeface="Microsoft JhengHei"/>
            </a:endParaRPr>
          </a:p>
        </p:txBody>
      </p:sp>
      <p:pic>
        <p:nvPicPr>
          <p:cNvPr id="2" name="圖片 1">
            <a:extLst>
              <a:ext uri="{FF2B5EF4-FFF2-40B4-BE49-F238E27FC236}">
                <a16:creationId xmlns:a16="http://schemas.microsoft.com/office/drawing/2014/main" id="{A467ABDF-931D-73A5-FC8D-A71E64768B42}"/>
              </a:ext>
            </a:extLst>
          </p:cNvPr>
          <p:cNvPicPr>
            <a:picLocks noChangeAspect="1"/>
          </p:cNvPicPr>
          <p:nvPr/>
        </p:nvPicPr>
        <p:blipFill>
          <a:blip r:embed="rId4"/>
          <a:stretch>
            <a:fillRect/>
          </a:stretch>
        </p:blipFill>
        <p:spPr>
          <a:xfrm>
            <a:off x="7940627" y="190500"/>
            <a:ext cx="1069295" cy="36512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fade">
                                      <p:cBhvr>
                                        <p:cTn id="7" dur="1000"/>
                                        <p:tgtEl>
                                          <p:spTgt spid="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23" descr="圖三  草漯沙丘地形等高線圖-01"/>
          <p:cNvPicPr preferRelativeResize="0"/>
          <p:nvPr/>
        </p:nvPicPr>
        <p:blipFill rotWithShape="1">
          <a:blip r:embed="rId3">
            <a:alphaModFix/>
          </a:blip>
          <a:srcRect/>
          <a:stretch/>
        </p:blipFill>
        <p:spPr>
          <a:xfrm>
            <a:off x="179512" y="177387"/>
            <a:ext cx="8831142" cy="6192688"/>
          </a:xfrm>
          <a:prstGeom prst="rect">
            <a:avLst/>
          </a:prstGeom>
          <a:noFill/>
          <a:ln>
            <a:noFill/>
          </a:ln>
        </p:spPr>
      </p:pic>
      <p:sp>
        <p:nvSpPr>
          <p:cNvPr id="255" name="Google Shape;255;p23"/>
          <p:cNvSpPr/>
          <p:nvPr/>
        </p:nvSpPr>
        <p:spPr>
          <a:xfrm>
            <a:off x="2335441" y="6396038"/>
            <a:ext cx="4800600" cy="4619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000000"/>
                </a:solidFill>
                <a:latin typeface="Microsoft JhengHei"/>
                <a:ea typeface="Microsoft JhengHei"/>
                <a:cs typeface="Microsoft JhengHei"/>
                <a:sym typeface="Microsoft JhengHei"/>
              </a:rPr>
              <a:t>草漯沙丘等高線地形及高度剖面度</a:t>
            </a:r>
            <a:endParaRPr sz="2400">
              <a:solidFill>
                <a:schemeClr val="dk1"/>
              </a:solidFill>
              <a:latin typeface="Microsoft JhengHei"/>
              <a:ea typeface="Microsoft JhengHei"/>
              <a:cs typeface="Microsoft JhengHei"/>
              <a:sym typeface="Microsoft JhengHei"/>
            </a:endParaRPr>
          </a:p>
        </p:txBody>
      </p:sp>
      <p:sp>
        <p:nvSpPr>
          <p:cNvPr id="256" name="Google Shape;256;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sz="1400">
                <a:solidFill>
                  <a:schemeClr val="dk1"/>
                </a:solidFill>
                <a:latin typeface="Times New Roman"/>
                <a:ea typeface="Times New Roman"/>
                <a:cs typeface="Times New Roman"/>
                <a:sym typeface="Times New Roman"/>
              </a:rPr>
              <a:t>23</a:t>
            </a:fld>
            <a:endParaRPr sz="1400">
              <a:solidFill>
                <a:schemeClr val="dk1"/>
              </a:solidFill>
              <a:latin typeface="Times New Roman"/>
              <a:ea typeface="Times New Roman"/>
              <a:cs typeface="Times New Roman"/>
              <a:sym typeface="Times New Roman"/>
            </a:endParaRPr>
          </a:p>
        </p:txBody>
      </p:sp>
      <p:sp>
        <p:nvSpPr>
          <p:cNvPr id="257" name="Google Shape;257;p23"/>
          <p:cNvSpPr txBox="1">
            <a:spLocks noGrp="1"/>
          </p:cNvSpPr>
          <p:nvPr>
            <p:ph type="title"/>
          </p:nvPr>
        </p:nvSpPr>
        <p:spPr>
          <a:xfrm>
            <a:off x="444279" y="26064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22222"/>
              <a:buFont typeface="Microsoft JhengHei"/>
              <a:buNone/>
            </a:pPr>
            <a:r>
              <a:rPr lang="zh-TW">
                <a:latin typeface="Microsoft JhengHei"/>
                <a:ea typeface="Microsoft JhengHei"/>
                <a:cs typeface="Microsoft JhengHei"/>
                <a:sym typeface="Microsoft JhengHei"/>
              </a:rPr>
              <a:t>1-4草漯沙丘的資源-地形</a:t>
            </a:r>
            <a:br>
              <a:rPr lang="zh-TW">
                <a:latin typeface="Microsoft JhengHei"/>
                <a:ea typeface="Microsoft JhengHei"/>
                <a:cs typeface="Microsoft JhengHei"/>
                <a:sym typeface="Microsoft JhengHei"/>
              </a:rPr>
            </a:br>
            <a:r>
              <a:rPr lang="zh-TW" sz="3600">
                <a:latin typeface="Microsoft JhengHei"/>
                <a:ea typeface="Microsoft JhengHei"/>
                <a:cs typeface="Microsoft JhengHei"/>
                <a:sym typeface="Microsoft JhengHei"/>
              </a:rPr>
              <a:t>沙丘的</a:t>
            </a:r>
            <a:r>
              <a:rPr lang="zh-TW" sz="3600" b="1">
                <a:solidFill>
                  <a:srgbClr val="FF0000"/>
                </a:solidFill>
                <a:latin typeface="Microsoft JhengHei"/>
                <a:ea typeface="Microsoft JhengHei"/>
                <a:cs typeface="Microsoft JhengHei"/>
                <a:sym typeface="Microsoft JhengHei"/>
              </a:rPr>
              <a:t>分布</a:t>
            </a:r>
            <a:r>
              <a:rPr lang="zh-TW" sz="3600">
                <a:latin typeface="Microsoft JhengHei"/>
                <a:ea typeface="Microsoft JhengHei"/>
                <a:cs typeface="Microsoft JhengHei"/>
                <a:sym typeface="Microsoft JhengHei"/>
              </a:rPr>
              <a:t>、</a:t>
            </a:r>
            <a:r>
              <a:rPr lang="zh-TW" sz="3600" b="1">
                <a:solidFill>
                  <a:srgbClr val="FF0000"/>
                </a:solidFill>
                <a:latin typeface="Microsoft JhengHei"/>
                <a:ea typeface="Microsoft JhengHei"/>
                <a:cs typeface="Microsoft JhengHei"/>
                <a:sym typeface="Microsoft JhengHei"/>
              </a:rPr>
              <a:t>高度</a:t>
            </a:r>
            <a:r>
              <a:rPr lang="zh-TW" sz="3600">
                <a:latin typeface="Microsoft JhengHei"/>
                <a:ea typeface="Microsoft JhengHei"/>
                <a:cs typeface="Microsoft JhengHei"/>
                <a:sym typeface="Microsoft JhengHei"/>
              </a:rPr>
              <a:t>及</a:t>
            </a:r>
            <a:r>
              <a:rPr lang="zh-TW" sz="3600" b="1">
                <a:solidFill>
                  <a:srgbClr val="FF0000"/>
                </a:solidFill>
                <a:latin typeface="Microsoft JhengHei"/>
                <a:ea typeface="Microsoft JhengHei"/>
                <a:cs typeface="Microsoft JhengHei"/>
                <a:sym typeface="Microsoft JhengHei"/>
              </a:rPr>
              <a:t>寬度</a:t>
            </a:r>
            <a:endParaRPr sz="3600" b="1">
              <a:solidFill>
                <a:srgbClr val="FF0000"/>
              </a:solidFill>
              <a:latin typeface="Microsoft JhengHei"/>
              <a:ea typeface="Microsoft JhengHei"/>
              <a:cs typeface="Microsoft JhengHei"/>
              <a:sym typeface="Microsoft JhengHei"/>
            </a:endParaRPr>
          </a:p>
        </p:txBody>
      </p:sp>
      <p:sp>
        <p:nvSpPr>
          <p:cNvPr id="258" name="Google Shape;258;p23"/>
          <p:cNvSpPr/>
          <p:nvPr/>
        </p:nvSpPr>
        <p:spPr>
          <a:xfrm rot="-669777">
            <a:off x="3563888" y="1916832"/>
            <a:ext cx="720080" cy="1224136"/>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 name="圖片 1">
            <a:extLst>
              <a:ext uri="{FF2B5EF4-FFF2-40B4-BE49-F238E27FC236}">
                <a16:creationId xmlns:a16="http://schemas.microsoft.com/office/drawing/2014/main" id="{CE1BA393-685B-B069-795B-78FB5DA78C24}"/>
              </a:ext>
            </a:extLst>
          </p:cNvPr>
          <p:cNvPicPr>
            <a:picLocks noChangeAspect="1"/>
          </p:cNvPicPr>
          <p:nvPr/>
        </p:nvPicPr>
        <p:blipFill>
          <a:blip r:embed="rId4"/>
          <a:stretch>
            <a:fillRect/>
          </a:stretch>
        </p:blipFill>
        <p:spPr>
          <a:xfrm>
            <a:off x="7940627" y="190500"/>
            <a:ext cx="1069295" cy="365125"/>
          </a:xfrm>
          <a:prstGeom prst="rect">
            <a:avLst/>
          </a:prstGeom>
        </p:spPr>
      </p:pic>
    </p:spTree>
  </p:cSld>
  <p:clrMapOvr>
    <a:masterClrMapping/>
  </p:clrMapOvr>
  <p:transition spd="slow">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24" descr="P1230455"/>
          <p:cNvPicPr preferRelativeResize="0"/>
          <p:nvPr/>
        </p:nvPicPr>
        <p:blipFill rotWithShape="1">
          <a:blip r:embed="rId3">
            <a:alphaModFix/>
          </a:blip>
          <a:srcRect/>
          <a:stretch/>
        </p:blipFill>
        <p:spPr>
          <a:xfrm>
            <a:off x="850865" y="404664"/>
            <a:ext cx="7416824" cy="5453238"/>
          </a:xfrm>
          <a:prstGeom prst="rect">
            <a:avLst/>
          </a:prstGeom>
          <a:noFill/>
          <a:ln>
            <a:noFill/>
          </a:ln>
        </p:spPr>
      </p:pic>
      <p:sp>
        <p:nvSpPr>
          <p:cNvPr id="264" name="Google Shape;264;p24"/>
          <p:cNvSpPr/>
          <p:nvPr/>
        </p:nvSpPr>
        <p:spPr>
          <a:xfrm>
            <a:off x="-25446" y="6106283"/>
            <a:ext cx="9169446"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3200">
                <a:solidFill>
                  <a:srgbClr val="000000"/>
                </a:solidFill>
                <a:latin typeface="Microsoft JhengHei"/>
                <a:ea typeface="Microsoft JhengHei"/>
                <a:cs typeface="Microsoft JhengHei"/>
                <a:sym typeface="Microsoft JhengHei"/>
              </a:rPr>
              <a:t>草漯沙丘</a:t>
            </a:r>
            <a:r>
              <a:rPr lang="zh-TW" sz="3200">
                <a:solidFill>
                  <a:srgbClr val="FF0000"/>
                </a:solidFill>
                <a:latin typeface="Microsoft JhengHei"/>
                <a:ea typeface="Microsoft JhengHei"/>
                <a:cs typeface="Microsoft JhengHei"/>
                <a:sym typeface="Microsoft JhengHei"/>
              </a:rPr>
              <a:t>南段</a:t>
            </a:r>
            <a:r>
              <a:rPr lang="zh-TW" sz="3200">
                <a:solidFill>
                  <a:srgbClr val="000000"/>
                </a:solidFill>
                <a:latin typeface="Microsoft JhengHei"/>
                <a:ea typeface="Microsoft JhengHei"/>
                <a:cs typeface="Microsoft JhengHei"/>
                <a:sym typeface="Microsoft JhengHei"/>
              </a:rPr>
              <a:t>(</a:t>
            </a:r>
            <a:r>
              <a:rPr lang="zh-TW" sz="3200" b="1">
                <a:solidFill>
                  <a:srgbClr val="FF0000"/>
                </a:solidFill>
                <a:latin typeface="Microsoft JhengHei"/>
                <a:ea typeface="Microsoft JhengHei"/>
                <a:cs typeface="Microsoft JhengHei"/>
                <a:sym typeface="Microsoft JhengHei"/>
              </a:rPr>
              <a:t>富林溪以南</a:t>
            </a:r>
            <a:r>
              <a:rPr lang="zh-TW" sz="3200">
                <a:solidFill>
                  <a:srgbClr val="000000"/>
                </a:solidFill>
                <a:latin typeface="Microsoft JhengHei"/>
                <a:ea typeface="Microsoft JhengHei"/>
                <a:cs typeface="Microsoft JhengHei"/>
                <a:sym typeface="Microsoft JhengHei"/>
              </a:rPr>
              <a:t>沙丘)高度約</a:t>
            </a:r>
            <a:r>
              <a:rPr lang="zh-TW" sz="3200">
                <a:solidFill>
                  <a:srgbClr val="FF0000"/>
                </a:solidFill>
                <a:latin typeface="Microsoft JhengHei"/>
                <a:ea typeface="Microsoft JhengHei"/>
                <a:cs typeface="Microsoft JhengHei"/>
                <a:sym typeface="Microsoft JhengHei"/>
              </a:rPr>
              <a:t>12-13公尺</a:t>
            </a:r>
            <a:endParaRPr sz="3200">
              <a:solidFill>
                <a:srgbClr val="FF0000"/>
              </a:solidFill>
              <a:latin typeface="Microsoft JhengHei"/>
              <a:ea typeface="Microsoft JhengHei"/>
              <a:cs typeface="Microsoft JhengHei"/>
              <a:sym typeface="Microsoft JhengHei"/>
            </a:endParaRPr>
          </a:p>
        </p:txBody>
      </p:sp>
      <p:pic>
        <p:nvPicPr>
          <p:cNvPr id="2" name="圖片 1">
            <a:extLst>
              <a:ext uri="{FF2B5EF4-FFF2-40B4-BE49-F238E27FC236}">
                <a16:creationId xmlns:a16="http://schemas.microsoft.com/office/drawing/2014/main" id="{E241B812-C2CF-D929-3A75-EF717BC5DCDF}"/>
              </a:ext>
            </a:extLst>
          </p:cNvPr>
          <p:cNvPicPr>
            <a:picLocks noChangeAspect="1"/>
          </p:cNvPicPr>
          <p:nvPr/>
        </p:nvPicPr>
        <p:blipFill>
          <a:blip r:embed="rId4"/>
          <a:stretch>
            <a:fillRect/>
          </a:stretch>
        </p:blipFill>
        <p:spPr>
          <a:xfrm>
            <a:off x="7940627" y="190500"/>
            <a:ext cx="1069295" cy="36512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fade">
                                      <p:cBhvr>
                                        <p:cTn id="7" dur="10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p25" descr="圖三  草漯沙丘地形等高線圖-01"/>
          <p:cNvPicPr preferRelativeResize="0"/>
          <p:nvPr/>
        </p:nvPicPr>
        <p:blipFill rotWithShape="1">
          <a:blip r:embed="rId3">
            <a:alphaModFix/>
          </a:blip>
          <a:srcRect/>
          <a:stretch/>
        </p:blipFill>
        <p:spPr>
          <a:xfrm>
            <a:off x="179512" y="177387"/>
            <a:ext cx="8831142" cy="6192688"/>
          </a:xfrm>
          <a:prstGeom prst="rect">
            <a:avLst/>
          </a:prstGeom>
          <a:noFill/>
          <a:ln>
            <a:noFill/>
          </a:ln>
        </p:spPr>
      </p:pic>
      <p:sp>
        <p:nvSpPr>
          <p:cNvPr id="271" name="Google Shape;271;p25"/>
          <p:cNvSpPr/>
          <p:nvPr/>
        </p:nvSpPr>
        <p:spPr>
          <a:xfrm>
            <a:off x="2335441" y="6396038"/>
            <a:ext cx="4800600" cy="4619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a:solidFill>
                  <a:srgbClr val="000000"/>
                </a:solidFill>
                <a:latin typeface="Microsoft JhengHei"/>
                <a:ea typeface="Microsoft JhengHei"/>
                <a:cs typeface="Microsoft JhengHei"/>
                <a:sym typeface="Microsoft JhengHei"/>
              </a:rPr>
              <a:t>草漯沙丘等高線地形及高度剖面度</a:t>
            </a:r>
            <a:endParaRPr sz="2400">
              <a:solidFill>
                <a:schemeClr val="dk1"/>
              </a:solidFill>
              <a:latin typeface="Microsoft JhengHei"/>
              <a:ea typeface="Microsoft JhengHei"/>
              <a:cs typeface="Microsoft JhengHei"/>
              <a:sym typeface="Microsoft JhengHei"/>
            </a:endParaRPr>
          </a:p>
        </p:txBody>
      </p:sp>
      <p:sp>
        <p:nvSpPr>
          <p:cNvPr id="272" name="Google Shape;272;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sz="1400">
                <a:solidFill>
                  <a:schemeClr val="dk1"/>
                </a:solidFill>
                <a:latin typeface="Times New Roman"/>
                <a:ea typeface="Times New Roman"/>
                <a:cs typeface="Times New Roman"/>
                <a:sym typeface="Times New Roman"/>
              </a:rPr>
              <a:t>25</a:t>
            </a:fld>
            <a:endParaRPr sz="1400">
              <a:solidFill>
                <a:schemeClr val="dk1"/>
              </a:solidFill>
              <a:latin typeface="Times New Roman"/>
              <a:ea typeface="Times New Roman"/>
              <a:cs typeface="Times New Roman"/>
              <a:sym typeface="Times New Roman"/>
            </a:endParaRPr>
          </a:p>
        </p:txBody>
      </p:sp>
      <p:sp>
        <p:nvSpPr>
          <p:cNvPr id="273" name="Google Shape;273;p25"/>
          <p:cNvSpPr txBox="1">
            <a:spLocks noGrp="1"/>
          </p:cNvSpPr>
          <p:nvPr>
            <p:ph type="title"/>
          </p:nvPr>
        </p:nvSpPr>
        <p:spPr>
          <a:xfrm>
            <a:off x="444279" y="26064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22222"/>
              <a:buFont typeface="Microsoft JhengHei"/>
              <a:buNone/>
            </a:pPr>
            <a:r>
              <a:rPr lang="zh-TW">
                <a:latin typeface="Microsoft JhengHei"/>
                <a:ea typeface="Microsoft JhengHei"/>
                <a:cs typeface="Microsoft JhengHei"/>
                <a:sym typeface="Microsoft JhengHei"/>
              </a:rPr>
              <a:t>1-4草漯沙丘的資源-地形</a:t>
            </a:r>
            <a:br>
              <a:rPr lang="zh-TW">
                <a:latin typeface="Microsoft JhengHei"/>
                <a:ea typeface="Microsoft JhengHei"/>
                <a:cs typeface="Microsoft JhengHei"/>
                <a:sym typeface="Microsoft JhengHei"/>
              </a:rPr>
            </a:br>
            <a:r>
              <a:rPr lang="zh-TW" sz="3600">
                <a:latin typeface="Microsoft JhengHei"/>
                <a:ea typeface="Microsoft JhengHei"/>
                <a:cs typeface="Microsoft JhengHei"/>
                <a:sym typeface="Microsoft JhengHei"/>
              </a:rPr>
              <a:t>沙丘的</a:t>
            </a:r>
            <a:r>
              <a:rPr lang="zh-TW" sz="3600" b="1">
                <a:solidFill>
                  <a:srgbClr val="FF0000"/>
                </a:solidFill>
                <a:latin typeface="Microsoft JhengHei"/>
                <a:ea typeface="Microsoft JhengHei"/>
                <a:cs typeface="Microsoft JhengHei"/>
                <a:sym typeface="Microsoft JhengHei"/>
              </a:rPr>
              <a:t>分布</a:t>
            </a:r>
            <a:r>
              <a:rPr lang="zh-TW" sz="3600">
                <a:latin typeface="Microsoft JhengHei"/>
                <a:ea typeface="Microsoft JhengHei"/>
                <a:cs typeface="Microsoft JhengHei"/>
                <a:sym typeface="Microsoft JhengHei"/>
              </a:rPr>
              <a:t>、</a:t>
            </a:r>
            <a:r>
              <a:rPr lang="zh-TW" sz="3600" b="1">
                <a:solidFill>
                  <a:srgbClr val="FF0000"/>
                </a:solidFill>
                <a:latin typeface="Microsoft JhengHei"/>
                <a:ea typeface="Microsoft JhengHei"/>
                <a:cs typeface="Microsoft JhengHei"/>
                <a:sym typeface="Microsoft JhengHei"/>
              </a:rPr>
              <a:t>高度</a:t>
            </a:r>
            <a:r>
              <a:rPr lang="zh-TW" sz="3600">
                <a:latin typeface="Microsoft JhengHei"/>
                <a:ea typeface="Microsoft JhengHei"/>
                <a:cs typeface="Microsoft JhengHei"/>
                <a:sym typeface="Microsoft JhengHei"/>
              </a:rPr>
              <a:t>及</a:t>
            </a:r>
            <a:r>
              <a:rPr lang="zh-TW" sz="3600" b="1">
                <a:solidFill>
                  <a:srgbClr val="FF0000"/>
                </a:solidFill>
                <a:latin typeface="Microsoft JhengHei"/>
                <a:ea typeface="Microsoft JhengHei"/>
                <a:cs typeface="Microsoft JhengHei"/>
                <a:sym typeface="Microsoft JhengHei"/>
              </a:rPr>
              <a:t>寬度</a:t>
            </a:r>
            <a:endParaRPr sz="3600" b="1">
              <a:solidFill>
                <a:srgbClr val="FF0000"/>
              </a:solidFill>
              <a:latin typeface="Microsoft JhengHei"/>
              <a:ea typeface="Microsoft JhengHei"/>
              <a:cs typeface="Microsoft JhengHei"/>
              <a:sym typeface="Microsoft JhengHei"/>
            </a:endParaRPr>
          </a:p>
        </p:txBody>
      </p:sp>
      <p:sp>
        <p:nvSpPr>
          <p:cNvPr id="274" name="Google Shape;274;p25"/>
          <p:cNvSpPr/>
          <p:nvPr/>
        </p:nvSpPr>
        <p:spPr>
          <a:xfrm rot="-1493108">
            <a:off x="1190760" y="2712723"/>
            <a:ext cx="720080" cy="1493217"/>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 name="圖片 1">
            <a:extLst>
              <a:ext uri="{FF2B5EF4-FFF2-40B4-BE49-F238E27FC236}">
                <a16:creationId xmlns:a16="http://schemas.microsoft.com/office/drawing/2014/main" id="{53BFF225-EC14-F260-5B70-42C768935DAC}"/>
              </a:ext>
            </a:extLst>
          </p:cNvPr>
          <p:cNvPicPr>
            <a:picLocks noChangeAspect="1"/>
          </p:cNvPicPr>
          <p:nvPr/>
        </p:nvPicPr>
        <p:blipFill>
          <a:blip r:embed="rId4"/>
          <a:stretch>
            <a:fillRect/>
          </a:stretch>
        </p:blipFill>
        <p:spPr>
          <a:xfrm>
            <a:off x="7940627" y="190500"/>
            <a:ext cx="1069295" cy="365125"/>
          </a:xfrm>
          <a:prstGeom prst="rect">
            <a:avLst/>
          </a:prstGeom>
        </p:spPr>
      </p:pic>
    </p:spTree>
  </p:cSld>
  <p:clrMapOvr>
    <a:masterClrMapping/>
  </p:clrMapOvr>
  <p:transition spd="slow">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26" descr="P1250584"/>
          <p:cNvPicPr preferRelativeResize="0"/>
          <p:nvPr/>
        </p:nvPicPr>
        <p:blipFill rotWithShape="1">
          <a:blip r:embed="rId3">
            <a:alphaModFix/>
          </a:blip>
          <a:srcRect/>
          <a:stretch/>
        </p:blipFill>
        <p:spPr>
          <a:xfrm>
            <a:off x="995909" y="476506"/>
            <a:ext cx="7152178" cy="5258657"/>
          </a:xfrm>
          <a:prstGeom prst="rect">
            <a:avLst/>
          </a:prstGeom>
          <a:noFill/>
          <a:ln>
            <a:noFill/>
          </a:ln>
        </p:spPr>
      </p:pic>
      <p:sp>
        <p:nvSpPr>
          <p:cNvPr id="280" name="Google Shape;280;p26"/>
          <p:cNvSpPr/>
          <p:nvPr/>
        </p:nvSpPr>
        <p:spPr>
          <a:xfrm>
            <a:off x="-1" y="5877272"/>
            <a:ext cx="9143999"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3200">
                <a:solidFill>
                  <a:schemeClr val="dk1"/>
                </a:solidFill>
                <a:latin typeface="Microsoft JhengHei"/>
                <a:ea typeface="Microsoft JhengHei"/>
                <a:cs typeface="Microsoft JhengHei"/>
                <a:sym typeface="Microsoft JhengHei"/>
              </a:rPr>
              <a:t>草漯沙丘</a:t>
            </a:r>
            <a:r>
              <a:rPr lang="zh-TW" sz="3200">
                <a:solidFill>
                  <a:srgbClr val="FF0000"/>
                </a:solidFill>
                <a:latin typeface="Microsoft JhengHei"/>
                <a:ea typeface="Microsoft JhengHei"/>
                <a:cs typeface="Microsoft JhengHei"/>
                <a:sym typeface="Microsoft JhengHei"/>
              </a:rPr>
              <a:t>南段</a:t>
            </a:r>
            <a:r>
              <a:rPr lang="zh-TW" sz="3200">
                <a:solidFill>
                  <a:schemeClr val="dk1"/>
                </a:solidFill>
                <a:latin typeface="Microsoft JhengHei"/>
                <a:ea typeface="Microsoft JhengHei"/>
                <a:cs typeface="Microsoft JhengHei"/>
                <a:sym typeface="Microsoft JhengHei"/>
              </a:rPr>
              <a:t>(</a:t>
            </a:r>
            <a:r>
              <a:rPr lang="zh-TW" sz="3200" b="1">
                <a:solidFill>
                  <a:srgbClr val="FF0000"/>
                </a:solidFill>
                <a:latin typeface="Microsoft JhengHei"/>
                <a:ea typeface="Microsoft JhengHei"/>
                <a:cs typeface="Microsoft JhengHei"/>
                <a:sym typeface="Microsoft JhengHei"/>
              </a:rPr>
              <a:t>大堀溪口以北</a:t>
            </a:r>
            <a:r>
              <a:rPr lang="zh-TW" sz="3200">
                <a:solidFill>
                  <a:schemeClr val="dk1"/>
                </a:solidFill>
                <a:latin typeface="Microsoft JhengHei"/>
                <a:ea typeface="Microsoft JhengHei"/>
                <a:cs typeface="Microsoft JhengHei"/>
                <a:sym typeface="Microsoft JhengHei"/>
              </a:rPr>
              <a:t>)高度在</a:t>
            </a:r>
            <a:r>
              <a:rPr lang="zh-TW" sz="3200">
                <a:solidFill>
                  <a:srgbClr val="FF0000"/>
                </a:solidFill>
                <a:latin typeface="Microsoft JhengHei"/>
                <a:ea typeface="Microsoft JhengHei"/>
                <a:cs typeface="Microsoft JhengHei"/>
                <a:sym typeface="Microsoft JhengHei"/>
              </a:rPr>
              <a:t>8公尺以下</a:t>
            </a:r>
            <a:endParaRPr sz="3200">
              <a:solidFill>
                <a:srgbClr val="FF0000"/>
              </a:solidFill>
              <a:latin typeface="Microsoft JhengHei"/>
              <a:ea typeface="Microsoft JhengHei"/>
              <a:cs typeface="Microsoft JhengHei"/>
              <a:sym typeface="Microsoft JhengHei"/>
            </a:endParaRPr>
          </a:p>
        </p:txBody>
      </p:sp>
      <p:sp>
        <p:nvSpPr>
          <p:cNvPr id="281" name="Google Shape;281;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sz="1400">
                <a:solidFill>
                  <a:schemeClr val="dk1"/>
                </a:solidFill>
                <a:latin typeface="Times New Roman"/>
                <a:ea typeface="Times New Roman"/>
                <a:cs typeface="Times New Roman"/>
                <a:sym typeface="Times New Roman"/>
              </a:rPr>
              <a:t>26</a:t>
            </a:fld>
            <a:endParaRPr sz="1400">
              <a:solidFill>
                <a:schemeClr val="dk1"/>
              </a:solidFill>
              <a:latin typeface="Times New Roman"/>
              <a:ea typeface="Times New Roman"/>
              <a:cs typeface="Times New Roman"/>
              <a:sym typeface="Times New Roman"/>
            </a:endParaRPr>
          </a:p>
        </p:txBody>
      </p:sp>
      <p:pic>
        <p:nvPicPr>
          <p:cNvPr id="2" name="圖片 1">
            <a:extLst>
              <a:ext uri="{FF2B5EF4-FFF2-40B4-BE49-F238E27FC236}">
                <a16:creationId xmlns:a16="http://schemas.microsoft.com/office/drawing/2014/main" id="{032C219D-B334-91A7-1C9A-4D26735E0B10}"/>
              </a:ext>
            </a:extLst>
          </p:cNvPr>
          <p:cNvPicPr>
            <a:picLocks noChangeAspect="1"/>
          </p:cNvPicPr>
          <p:nvPr/>
        </p:nvPicPr>
        <p:blipFill>
          <a:blip r:embed="rId4"/>
          <a:stretch>
            <a:fillRect/>
          </a:stretch>
        </p:blipFill>
        <p:spPr>
          <a:xfrm>
            <a:off x="7940627" y="190500"/>
            <a:ext cx="1069295" cy="36512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9"/>
                                        </p:tgtEl>
                                        <p:attrNameLst>
                                          <p:attrName>style.visibility</p:attrName>
                                        </p:attrNameLst>
                                      </p:cBhvr>
                                      <p:to>
                                        <p:strVal val="visible"/>
                                      </p:to>
                                    </p:set>
                                    <p:animEffect transition="in" filter="fade">
                                      <p:cBhvr>
                                        <p:cTn id="7" dur="1000"/>
                                        <p:tgtEl>
                                          <p:spTgt spid="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27" descr="P1250645"/>
          <p:cNvPicPr preferRelativeResize="0"/>
          <p:nvPr/>
        </p:nvPicPr>
        <p:blipFill rotWithShape="1">
          <a:blip r:embed="rId3">
            <a:alphaModFix/>
          </a:blip>
          <a:srcRect/>
          <a:stretch/>
        </p:blipFill>
        <p:spPr>
          <a:xfrm>
            <a:off x="803014" y="605052"/>
            <a:ext cx="7584090" cy="5256584"/>
          </a:xfrm>
          <a:prstGeom prst="rect">
            <a:avLst/>
          </a:prstGeom>
          <a:noFill/>
          <a:ln>
            <a:noFill/>
          </a:ln>
        </p:spPr>
      </p:pic>
      <p:sp>
        <p:nvSpPr>
          <p:cNvPr id="287" name="Google Shape;287;p27"/>
          <p:cNvSpPr/>
          <p:nvPr/>
        </p:nvSpPr>
        <p:spPr>
          <a:xfrm>
            <a:off x="591277" y="6021288"/>
            <a:ext cx="7992887"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3200">
                <a:solidFill>
                  <a:schemeClr val="dk1"/>
                </a:solidFill>
                <a:latin typeface="Microsoft JhengHei"/>
                <a:ea typeface="Microsoft JhengHei"/>
                <a:cs typeface="Microsoft JhengHei"/>
                <a:sym typeface="Microsoft JhengHei"/>
              </a:rPr>
              <a:t>草漯沙丘</a:t>
            </a:r>
            <a:r>
              <a:rPr lang="zh-TW" sz="3200" b="1">
                <a:solidFill>
                  <a:srgbClr val="FF0000"/>
                </a:solidFill>
                <a:latin typeface="Microsoft JhengHei"/>
                <a:ea typeface="Microsoft JhengHei"/>
                <a:cs typeface="Microsoft JhengHei"/>
                <a:sym typeface="Microsoft JhengHei"/>
              </a:rPr>
              <a:t>南段</a:t>
            </a:r>
            <a:r>
              <a:rPr lang="zh-TW" sz="3200">
                <a:solidFill>
                  <a:schemeClr val="dk1"/>
                </a:solidFill>
                <a:latin typeface="Microsoft JhengHei"/>
                <a:ea typeface="Microsoft JhengHei"/>
                <a:cs typeface="Microsoft JhengHei"/>
                <a:sym typeface="Microsoft JhengHei"/>
              </a:rPr>
              <a:t>的</a:t>
            </a:r>
            <a:r>
              <a:rPr lang="zh-TW" sz="3200">
                <a:solidFill>
                  <a:srgbClr val="FF0000"/>
                </a:solidFill>
                <a:latin typeface="Microsoft JhengHei"/>
                <a:ea typeface="Microsoft JhengHei"/>
                <a:cs typeface="Microsoft JhengHei"/>
                <a:sym typeface="Microsoft JhengHei"/>
              </a:rPr>
              <a:t>密集防風林</a:t>
            </a:r>
            <a:endParaRPr sz="3200">
              <a:solidFill>
                <a:srgbClr val="FF0000"/>
              </a:solidFill>
              <a:latin typeface="Microsoft JhengHei"/>
              <a:ea typeface="Microsoft JhengHei"/>
              <a:cs typeface="Microsoft JhengHei"/>
              <a:sym typeface="Microsoft JhengHei"/>
            </a:endParaRPr>
          </a:p>
        </p:txBody>
      </p:sp>
      <p:sp>
        <p:nvSpPr>
          <p:cNvPr id="288" name="Google Shape;288;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sz="1400">
                <a:solidFill>
                  <a:schemeClr val="dk1"/>
                </a:solidFill>
                <a:latin typeface="Times New Roman"/>
                <a:ea typeface="Times New Roman"/>
                <a:cs typeface="Times New Roman"/>
                <a:sym typeface="Times New Roman"/>
              </a:rPr>
              <a:t>27</a:t>
            </a:fld>
            <a:endParaRPr sz="1400">
              <a:solidFill>
                <a:schemeClr val="dk1"/>
              </a:solidFill>
              <a:latin typeface="Times New Roman"/>
              <a:ea typeface="Times New Roman"/>
              <a:cs typeface="Times New Roman"/>
              <a:sym typeface="Times New Roman"/>
            </a:endParaRPr>
          </a:p>
        </p:txBody>
      </p:sp>
      <p:pic>
        <p:nvPicPr>
          <p:cNvPr id="2" name="圖片 1">
            <a:extLst>
              <a:ext uri="{FF2B5EF4-FFF2-40B4-BE49-F238E27FC236}">
                <a16:creationId xmlns:a16="http://schemas.microsoft.com/office/drawing/2014/main" id="{8613C16C-064B-9C4B-4685-EF09B2D7076D}"/>
              </a:ext>
            </a:extLst>
          </p:cNvPr>
          <p:cNvPicPr>
            <a:picLocks noChangeAspect="1"/>
          </p:cNvPicPr>
          <p:nvPr/>
        </p:nvPicPr>
        <p:blipFill>
          <a:blip r:embed="rId4"/>
          <a:stretch>
            <a:fillRect/>
          </a:stretch>
        </p:blipFill>
        <p:spPr>
          <a:xfrm>
            <a:off x="7940627" y="190500"/>
            <a:ext cx="1069295" cy="36512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
                                        </p:tgtEl>
                                        <p:attrNameLst>
                                          <p:attrName>style.visibility</p:attrName>
                                        </p:attrNameLst>
                                      </p:cBhvr>
                                      <p:to>
                                        <p:strVal val="visible"/>
                                      </p:to>
                                    </p:set>
                                    <p:animEffect transition="in" filter="fade">
                                      <p:cBhvr>
                                        <p:cTn id="7" dur="10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28"/>
          <p:cNvSpPr txBox="1">
            <a:spLocks noGrp="1"/>
          </p:cNvSpPr>
          <p:nvPr>
            <p:ph type="title"/>
          </p:nvPr>
        </p:nvSpPr>
        <p:spPr>
          <a:xfrm>
            <a:off x="467544" y="404664"/>
            <a:ext cx="8229600" cy="108012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TW">
                <a:latin typeface="Microsoft JhengHei"/>
                <a:ea typeface="Microsoft JhengHei"/>
                <a:cs typeface="Microsoft JhengHei"/>
                <a:sym typeface="Microsoft JhengHei"/>
              </a:rPr>
              <a:t>貳、沙丘地景的</a:t>
            </a:r>
            <a:r>
              <a:rPr lang="zh-TW" b="1">
                <a:solidFill>
                  <a:srgbClr val="FF0000"/>
                </a:solidFill>
                <a:latin typeface="Microsoft JhengHei"/>
                <a:ea typeface="Microsoft JhengHei"/>
                <a:cs typeface="Microsoft JhengHei"/>
                <a:sym typeface="Microsoft JhengHei"/>
              </a:rPr>
              <a:t>價值</a:t>
            </a:r>
            <a:endParaRPr/>
          </a:p>
        </p:txBody>
      </p:sp>
      <p:sp>
        <p:nvSpPr>
          <p:cNvPr id="295" name="Google Shape;295;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sz="1400">
                <a:solidFill>
                  <a:schemeClr val="dk1"/>
                </a:solidFill>
                <a:latin typeface="Times New Roman"/>
                <a:ea typeface="Times New Roman"/>
                <a:cs typeface="Times New Roman"/>
                <a:sym typeface="Times New Roman"/>
              </a:rPr>
              <a:t>28</a:t>
            </a:fld>
            <a:endParaRPr sz="1400">
              <a:solidFill>
                <a:schemeClr val="dk1"/>
              </a:solidFill>
              <a:latin typeface="Times New Roman"/>
              <a:ea typeface="Times New Roman"/>
              <a:cs typeface="Times New Roman"/>
              <a:sym typeface="Times New Roman"/>
            </a:endParaRPr>
          </a:p>
        </p:txBody>
      </p:sp>
      <p:pic>
        <p:nvPicPr>
          <p:cNvPr id="296" name="Google Shape;296;p28" descr="J:\DCIM\2020-0526  望幽谷、挖仔尾、草漯沙丘地質公園\P1630233.JPG"/>
          <p:cNvPicPr preferRelativeResize="0"/>
          <p:nvPr/>
        </p:nvPicPr>
        <p:blipFill rotWithShape="1">
          <a:blip r:embed="rId3">
            <a:alphaModFix/>
          </a:blip>
          <a:srcRect/>
          <a:stretch/>
        </p:blipFill>
        <p:spPr>
          <a:xfrm>
            <a:off x="1187624" y="1556792"/>
            <a:ext cx="6588224" cy="4941168"/>
          </a:xfrm>
          <a:prstGeom prst="rect">
            <a:avLst/>
          </a:prstGeom>
          <a:noFill/>
          <a:ln>
            <a:noFill/>
          </a:ln>
        </p:spPr>
      </p:pic>
      <p:pic>
        <p:nvPicPr>
          <p:cNvPr id="2" name="圖片 1">
            <a:extLst>
              <a:ext uri="{FF2B5EF4-FFF2-40B4-BE49-F238E27FC236}">
                <a16:creationId xmlns:a16="http://schemas.microsoft.com/office/drawing/2014/main" id="{03807B67-C09C-105E-16C1-571742416156}"/>
              </a:ext>
            </a:extLst>
          </p:cNvPr>
          <p:cNvPicPr>
            <a:picLocks noChangeAspect="1"/>
          </p:cNvPicPr>
          <p:nvPr/>
        </p:nvPicPr>
        <p:blipFill>
          <a:blip r:embed="rId4"/>
          <a:stretch>
            <a:fillRect/>
          </a:stretch>
        </p:blipFill>
        <p:spPr>
          <a:xfrm>
            <a:off x="7940627" y="190500"/>
            <a:ext cx="1069295" cy="36512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animEffect transition="in" filter="fade">
                                      <p:cBhvr>
                                        <p:cTn id="7" dur="1000"/>
                                        <p:tgtEl>
                                          <p:spTgt spid="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TW">
                <a:latin typeface="Microsoft JhengHei"/>
                <a:ea typeface="Microsoft JhengHei"/>
                <a:cs typeface="Microsoft JhengHei"/>
                <a:sym typeface="Microsoft JhengHei"/>
              </a:rPr>
              <a:t>2-1保護海岸的功能</a:t>
            </a:r>
            <a:endParaRPr>
              <a:latin typeface="Microsoft JhengHei"/>
              <a:ea typeface="Microsoft JhengHei"/>
              <a:cs typeface="Microsoft JhengHei"/>
              <a:sym typeface="Microsoft JhengHei"/>
            </a:endParaRPr>
          </a:p>
        </p:txBody>
      </p:sp>
      <p:sp>
        <p:nvSpPr>
          <p:cNvPr id="303" name="Google Shape;303;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sz="1400">
                <a:solidFill>
                  <a:schemeClr val="dk1"/>
                </a:solidFill>
                <a:latin typeface="Times New Roman"/>
                <a:ea typeface="Times New Roman"/>
                <a:cs typeface="Times New Roman"/>
                <a:sym typeface="Times New Roman"/>
              </a:rPr>
              <a:t>29</a:t>
            </a:fld>
            <a:endParaRPr sz="1400">
              <a:solidFill>
                <a:schemeClr val="dk1"/>
              </a:solidFill>
              <a:latin typeface="Times New Roman"/>
              <a:ea typeface="Times New Roman"/>
              <a:cs typeface="Times New Roman"/>
              <a:sym typeface="Times New Roman"/>
            </a:endParaRPr>
          </a:p>
        </p:txBody>
      </p:sp>
      <p:pic>
        <p:nvPicPr>
          <p:cNvPr id="304" name="Google Shape;304;p29" descr="P1180705"/>
          <p:cNvPicPr preferRelativeResize="0"/>
          <p:nvPr/>
        </p:nvPicPr>
        <p:blipFill rotWithShape="1">
          <a:blip r:embed="rId3">
            <a:alphaModFix/>
          </a:blip>
          <a:srcRect/>
          <a:stretch/>
        </p:blipFill>
        <p:spPr>
          <a:xfrm>
            <a:off x="1933280" y="2596927"/>
            <a:ext cx="5328592" cy="4002842"/>
          </a:xfrm>
          <a:prstGeom prst="rect">
            <a:avLst/>
          </a:prstGeom>
          <a:noFill/>
          <a:ln>
            <a:noFill/>
          </a:ln>
        </p:spPr>
      </p:pic>
      <p:sp>
        <p:nvSpPr>
          <p:cNvPr id="305" name="Google Shape;305;p29"/>
          <p:cNvSpPr/>
          <p:nvPr/>
        </p:nvSpPr>
        <p:spPr>
          <a:xfrm>
            <a:off x="898882" y="1450264"/>
            <a:ext cx="7397388"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a:solidFill>
                  <a:schemeClr val="dk1"/>
                </a:solidFill>
                <a:latin typeface="Microsoft JhengHei"/>
                <a:ea typeface="Microsoft JhengHei"/>
                <a:cs typeface="Microsoft JhengHei"/>
                <a:sym typeface="Microsoft JhengHei"/>
              </a:rPr>
              <a:t>高大的沙丘為海岸的</a:t>
            </a:r>
            <a:r>
              <a:rPr lang="zh-TW" sz="2800" b="1">
                <a:solidFill>
                  <a:srgbClr val="FF0000"/>
                </a:solidFill>
                <a:latin typeface="Microsoft JhengHei"/>
                <a:ea typeface="Microsoft JhengHei"/>
                <a:cs typeface="Microsoft JhengHei"/>
                <a:sym typeface="Microsoft JhengHei"/>
              </a:rPr>
              <a:t>第一道防線</a:t>
            </a:r>
            <a:r>
              <a:rPr lang="zh-TW" sz="2800">
                <a:solidFill>
                  <a:schemeClr val="dk1"/>
                </a:solidFill>
                <a:latin typeface="Microsoft JhengHei"/>
                <a:ea typeface="Microsoft JhengHei"/>
                <a:cs typeface="Microsoft JhengHei"/>
                <a:sym typeface="Microsoft JhengHei"/>
              </a:rPr>
              <a:t>，與海平行，可以阻擋海岸快速被侵蝕。</a:t>
            </a:r>
            <a:endParaRPr/>
          </a:p>
        </p:txBody>
      </p:sp>
      <p:pic>
        <p:nvPicPr>
          <p:cNvPr id="2" name="圖片 1">
            <a:extLst>
              <a:ext uri="{FF2B5EF4-FFF2-40B4-BE49-F238E27FC236}">
                <a16:creationId xmlns:a16="http://schemas.microsoft.com/office/drawing/2014/main" id="{1FD4246A-DE45-DAF0-5C84-AE0A1F566239}"/>
              </a:ext>
            </a:extLst>
          </p:cNvPr>
          <p:cNvPicPr>
            <a:picLocks noChangeAspect="1"/>
          </p:cNvPicPr>
          <p:nvPr/>
        </p:nvPicPr>
        <p:blipFill>
          <a:blip r:embed="rId4"/>
          <a:stretch>
            <a:fillRect/>
          </a:stretch>
        </p:blipFill>
        <p:spPr>
          <a:xfrm>
            <a:off x="7940627" y="190500"/>
            <a:ext cx="1069295" cy="36512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5"/>
                                        </p:tgtEl>
                                        <p:attrNameLst>
                                          <p:attrName>style.visibility</p:attrName>
                                        </p:attrNameLst>
                                      </p:cBhvr>
                                      <p:to>
                                        <p:strVal val="visible"/>
                                      </p:to>
                                    </p:set>
                                    <p:animEffect transition="in" filter="fade">
                                      <p:cBhvr>
                                        <p:cTn id="7" dur="1000"/>
                                        <p:tgtEl>
                                          <p:spTgt spid="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5400"/>
              <a:buFont typeface="Microsoft JhengHei"/>
              <a:buNone/>
            </a:pPr>
            <a:r>
              <a:rPr lang="zh-TW" sz="5400">
                <a:latin typeface="Microsoft JhengHei"/>
                <a:ea typeface="Microsoft JhengHei"/>
                <a:cs typeface="Microsoft JhengHei"/>
                <a:sym typeface="Microsoft JhengHei"/>
              </a:rPr>
              <a:t>目錄</a:t>
            </a:r>
            <a:endParaRPr/>
          </a:p>
        </p:txBody>
      </p:sp>
      <p:sp>
        <p:nvSpPr>
          <p:cNvPr id="102" name="Google Shape;102;p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lnSpc>
                <a:spcPct val="150000"/>
              </a:lnSpc>
              <a:spcBef>
                <a:spcPts val="0"/>
              </a:spcBef>
              <a:spcAft>
                <a:spcPts val="0"/>
              </a:spcAft>
              <a:buClr>
                <a:schemeClr val="dk1"/>
              </a:buClr>
              <a:buSzPts val="3800"/>
              <a:buChar char="•"/>
            </a:pPr>
            <a:r>
              <a:rPr lang="zh-TW" sz="3800" dirty="0">
                <a:latin typeface="Microsoft JhengHei"/>
                <a:ea typeface="Microsoft JhengHei"/>
                <a:cs typeface="Microsoft JhengHei"/>
                <a:sym typeface="Microsoft JhengHei"/>
              </a:rPr>
              <a:t>壹、草漯沙丘的自然環境</a:t>
            </a:r>
            <a:endParaRPr sz="3800" dirty="0">
              <a:latin typeface="Microsoft JhengHei"/>
              <a:ea typeface="Microsoft JhengHei"/>
              <a:cs typeface="Microsoft JhengHei"/>
              <a:sym typeface="Microsoft JhengHei"/>
            </a:endParaRPr>
          </a:p>
          <a:p>
            <a:pPr marL="342900" lvl="0">
              <a:lnSpc>
                <a:spcPct val="150000"/>
              </a:lnSpc>
              <a:spcBef>
                <a:spcPts val="760"/>
              </a:spcBef>
              <a:buSzPts val="3800"/>
            </a:pPr>
            <a:r>
              <a:rPr lang="zh-TW" sz="3800" dirty="0">
                <a:latin typeface="Microsoft JhengHei"/>
                <a:ea typeface="Microsoft JhengHei"/>
                <a:cs typeface="Microsoft JhengHei"/>
                <a:sym typeface="Microsoft JhengHei"/>
              </a:rPr>
              <a:t>貳、</a:t>
            </a:r>
            <a:r>
              <a:rPr lang="zh-TW" altLang="zh-TW" sz="3800" dirty="0">
                <a:latin typeface="Microsoft JhengHei"/>
                <a:ea typeface="Microsoft JhengHei"/>
                <a:cs typeface="Microsoft JhengHei"/>
                <a:sym typeface="Microsoft JhengHei"/>
              </a:rPr>
              <a:t>草漯沙丘地景的價值</a:t>
            </a:r>
            <a:endParaRPr sz="3800" dirty="0">
              <a:latin typeface="Microsoft JhengHei"/>
              <a:ea typeface="Microsoft JhengHei"/>
              <a:cs typeface="Microsoft JhengHei"/>
              <a:sym typeface="Microsoft JhengHei"/>
            </a:endParaRPr>
          </a:p>
          <a:p>
            <a:pPr marL="342900" lvl="0">
              <a:lnSpc>
                <a:spcPct val="150000"/>
              </a:lnSpc>
              <a:spcBef>
                <a:spcPts val="760"/>
              </a:spcBef>
              <a:buSzPts val="3800"/>
            </a:pPr>
            <a:r>
              <a:rPr lang="zh-TW" sz="3800" dirty="0">
                <a:latin typeface="Microsoft JhengHei"/>
                <a:ea typeface="Microsoft JhengHei"/>
                <a:cs typeface="Microsoft JhengHei"/>
                <a:sym typeface="Microsoft JhengHei"/>
              </a:rPr>
              <a:t>參、</a:t>
            </a:r>
            <a:r>
              <a:rPr lang="zh-TW" altLang="zh-TW" sz="3800" dirty="0">
                <a:latin typeface="Microsoft JhengHei"/>
                <a:ea typeface="Microsoft JhengHei"/>
                <a:cs typeface="Microsoft JhengHei"/>
                <a:sym typeface="Microsoft JhengHei"/>
              </a:rPr>
              <a:t>草漯沙丘的保育</a:t>
            </a:r>
            <a:endParaRPr sz="3800" dirty="0">
              <a:latin typeface="Microsoft JhengHei"/>
              <a:ea typeface="Microsoft JhengHei"/>
              <a:cs typeface="Microsoft JhengHei"/>
              <a:sym typeface="Microsoft JhengHei"/>
            </a:endParaRPr>
          </a:p>
        </p:txBody>
      </p:sp>
      <p:pic>
        <p:nvPicPr>
          <p:cNvPr id="2" name="圖片 1">
            <a:extLst>
              <a:ext uri="{FF2B5EF4-FFF2-40B4-BE49-F238E27FC236}">
                <a16:creationId xmlns:a16="http://schemas.microsoft.com/office/drawing/2014/main" id="{E6715220-0DB0-A02E-7019-44DBB684715D}"/>
              </a:ext>
            </a:extLst>
          </p:cNvPr>
          <p:cNvPicPr>
            <a:picLocks noChangeAspect="1"/>
          </p:cNvPicPr>
          <p:nvPr/>
        </p:nvPicPr>
        <p:blipFill>
          <a:blip r:embed="rId3"/>
          <a:stretch>
            <a:fillRect/>
          </a:stretch>
        </p:blipFill>
        <p:spPr>
          <a:xfrm>
            <a:off x="7447823" y="190500"/>
            <a:ext cx="1562100" cy="53340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
                                            <p:txEl>
                                              <p:pRg st="0" end="0"/>
                                            </p:txEl>
                                          </p:spTgt>
                                        </p:tgtEl>
                                        <p:attrNameLst>
                                          <p:attrName>style.visibility</p:attrName>
                                        </p:attrNameLst>
                                      </p:cBhvr>
                                      <p:to>
                                        <p:strVal val="visible"/>
                                      </p:to>
                                    </p:set>
                                    <p:animEffect transition="in" filter="fade">
                                      <p:cBhvr>
                                        <p:cTn id="7" dur="1000"/>
                                        <p:tgtEl>
                                          <p:spTgt spid="10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
                                            <p:txEl>
                                              <p:pRg st="1" end="1"/>
                                            </p:txEl>
                                          </p:spTgt>
                                        </p:tgtEl>
                                        <p:attrNameLst>
                                          <p:attrName>style.visibility</p:attrName>
                                        </p:attrNameLst>
                                      </p:cBhvr>
                                      <p:to>
                                        <p:strVal val="visible"/>
                                      </p:to>
                                    </p:set>
                                    <p:animEffect transition="in" filter="fade">
                                      <p:cBhvr>
                                        <p:cTn id="12" dur="1000"/>
                                        <p:tgtEl>
                                          <p:spTgt spid="10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
                                            <p:txEl>
                                              <p:pRg st="2" end="2"/>
                                            </p:txEl>
                                          </p:spTgt>
                                        </p:tgtEl>
                                        <p:attrNameLst>
                                          <p:attrName>style.visibility</p:attrName>
                                        </p:attrNameLst>
                                      </p:cBhvr>
                                      <p:to>
                                        <p:strVal val="visible"/>
                                      </p:to>
                                    </p:set>
                                    <p:animEffect transition="in" filter="fade">
                                      <p:cBhvr>
                                        <p:cTn id="17" dur="1000"/>
                                        <p:tgtEl>
                                          <p:spTgt spid="10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0"/>
          <p:cNvSpPr txBox="1">
            <a:spLocks noGrp="1"/>
          </p:cNvSpPr>
          <p:nvPr>
            <p:ph type="title"/>
          </p:nvPr>
        </p:nvSpPr>
        <p:spPr>
          <a:xfrm>
            <a:off x="457199" y="116632"/>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TW">
                <a:latin typeface="Microsoft JhengHei"/>
                <a:ea typeface="Microsoft JhengHei"/>
                <a:cs typeface="Microsoft JhengHei"/>
                <a:sym typeface="Microsoft JhengHei"/>
              </a:rPr>
              <a:t>2-2地景教育的價值</a:t>
            </a:r>
            <a:endParaRPr>
              <a:latin typeface="Microsoft JhengHei"/>
              <a:ea typeface="Microsoft JhengHei"/>
              <a:cs typeface="Microsoft JhengHei"/>
              <a:sym typeface="Microsoft JhengHei"/>
            </a:endParaRPr>
          </a:p>
        </p:txBody>
      </p:sp>
      <p:pic>
        <p:nvPicPr>
          <p:cNvPr id="312" name="Google Shape;312;p30" descr="P1250748"/>
          <p:cNvPicPr preferRelativeResize="0"/>
          <p:nvPr/>
        </p:nvPicPr>
        <p:blipFill rotWithShape="1">
          <a:blip r:embed="rId3">
            <a:alphaModFix/>
          </a:blip>
          <a:srcRect/>
          <a:stretch/>
        </p:blipFill>
        <p:spPr>
          <a:xfrm>
            <a:off x="1691680" y="1262589"/>
            <a:ext cx="5848391" cy="4387700"/>
          </a:xfrm>
          <a:prstGeom prst="rect">
            <a:avLst/>
          </a:prstGeom>
          <a:noFill/>
          <a:ln>
            <a:noFill/>
          </a:ln>
        </p:spPr>
      </p:pic>
      <p:sp>
        <p:nvSpPr>
          <p:cNvPr id="313" name="Google Shape;313;p30"/>
          <p:cNvSpPr/>
          <p:nvPr/>
        </p:nvSpPr>
        <p:spPr>
          <a:xfrm>
            <a:off x="503545" y="5805264"/>
            <a:ext cx="8136905"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a:solidFill>
                  <a:schemeClr val="dk1"/>
                </a:solidFill>
                <a:latin typeface="Microsoft JhengHei"/>
                <a:ea typeface="Microsoft JhengHei"/>
                <a:cs typeface="Microsoft JhengHei"/>
                <a:sym typeface="Microsoft JhengHei"/>
              </a:rPr>
              <a:t>沙丘有</a:t>
            </a:r>
            <a:r>
              <a:rPr lang="zh-TW" sz="2800" b="1">
                <a:solidFill>
                  <a:srgbClr val="FF0000"/>
                </a:solidFill>
                <a:latin typeface="Microsoft JhengHei"/>
                <a:ea typeface="Microsoft JhengHei"/>
                <a:cs typeface="Microsoft JhengHei"/>
                <a:sym typeface="Microsoft JhengHei"/>
              </a:rPr>
              <a:t>多變化的層理</a:t>
            </a:r>
            <a:r>
              <a:rPr lang="zh-TW" sz="2800">
                <a:solidFill>
                  <a:schemeClr val="dk1"/>
                </a:solidFill>
                <a:latin typeface="Microsoft JhengHei"/>
                <a:ea typeface="Microsoft JhengHei"/>
                <a:cs typeface="Microsoft JhengHei"/>
                <a:sym typeface="Microsoft JhengHei"/>
              </a:rPr>
              <a:t>，與地面的裸露狀態、風力的大小和風向的持續性或變化性有密切的關係</a:t>
            </a:r>
            <a:endParaRPr/>
          </a:p>
        </p:txBody>
      </p:sp>
      <p:pic>
        <p:nvPicPr>
          <p:cNvPr id="2" name="圖片 1">
            <a:extLst>
              <a:ext uri="{FF2B5EF4-FFF2-40B4-BE49-F238E27FC236}">
                <a16:creationId xmlns:a16="http://schemas.microsoft.com/office/drawing/2014/main" id="{3F068623-E8C4-5E03-4B52-22ED0359B5EB}"/>
              </a:ext>
            </a:extLst>
          </p:cNvPr>
          <p:cNvPicPr>
            <a:picLocks noChangeAspect="1"/>
          </p:cNvPicPr>
          <p:nvPr/>
        </p:nvPicPr>
        <p:blipFill>
          <a:blip r:embed="rId4"/>
          <a:stretch>
            <a:fillRect/>
          </a:stretch>
        </p:blipFill>
        <p:spPr>
          <a:xfrm>
            <a:off x="7940627" y="190500"/>
            <a:ext cx="1069295" cy="365125"/>
          </a:xfrm>
          <a:prstGeom prst="rect">
            <a:avLst/>
          </a:prstGeom>
        </p:spPr>
      </p:pic>
    </p:spTree>
  </p:cSld>
  <p:clrMapOvr>
    <a:masterClrMapping/>
  </p:clrMapOvr>
  <p:transition spd="slow">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TW">
                <a:latin typeface="Microsoft JhengHei"/>
                <a:ea typeface="Microsoft JhengHei"/>
                <a:cs typeface="Microsoft JhengHei"/>
                <a:sym typeface="Microsoft JhengHei"/>
              </a:rPr>
              <a:t>2-3地景欣賞及保育的價值</a:t>
            </a:r>
            <a:endParaRPr>
              <a:latin typeface="Microsoft JhengHei"/>
              <a:ea typeface="Microsoft JhengHei"/>
              <a:cs typeface="Microsoft JhengHei"/>
              <a:sym typeface="Microsoft JhengHei"/>
            </a:endParaRPr>
          </a:p>
        </p:txBody>
      </p:sp>
      <p:sp>
        <p:nvSpPr>
          <p:cNvPr id="320" name="Google Shape;320;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sz="1400">
                <a:solidFill>
                  <a:schemeClr val="dk1"/>
                </a:solidFill>
                <a:latin typeface="Times New Roman"/>
                <a:ea typeface="Times New Roman"/>
                <a:cs typeface="Times New Roman"/>
                <a:sym typeface="Times New Roman"/>
              </a:rPr>
              <a:t>31</a:t>
            </a:fld>
            <a:endParaRPr sz="1400">
              <a:solidFill>
                <a:schemeClr val="dk1"/>
              </a:solidFill>
              <a:latin typeface="Times New Roman"/>
              <a:ea typeface="Times New Roman"/>
              <a:cs typeface="Times New Roman"/>
              <a:sym typeface="Times New Roman"/>
            </a:endParaRPr>
          </a:p>
        </p:txBody>
      </p:sp>
      <p:pic>
        <p:nvPicPr>
          <p:cNvPr id="321" name="Google Shape;321;p31" descr="P1250725"/>
          <p:cNvPicPr preferRelativeResize="0"/>
          <p:nvPr/>
        </p:nvPicPr>
        <p:blipFill rotWithShape="1">
          <a:blip r:embed="rId3">
            <a:alphaModFix/>
          </a:blip>
          <a:srcRect/>
          <a:stretch/>
        </p:blipFill>
        <p:spPr>
          <a:xfrm>
            <a:off x="107504" y="1340767"/>
            <a:ext cx="4464579" cy="3347899"/>
          </a:xfrm>
          <a:prstGeom prst="rect">
            <a:avLst/>
          </a:prstGeom>
          <a:noFill/>
          <a:ln>
            <a:noFill/>
          </a:ln>
        </p:spPr>
      </p:pic>
      <p:sp>
        <p:nvSpPr>
          <p:cNvPr id="322" name="Google Shape;322;p31"/>
          <p:cNvSpPr/>
          <p:nvPr/>
        </p:nvSpPr>
        <p:spPr>
          <a:xfrm>
            <a:off x="107504" y="4689518"/>
            <a:ext cx="4464579"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a:solidFill>
                  <a:schemeClr val="dk1"/>
                </a:solidFill>
                <a:latin typeface="Microsoft JhengHei"/>
                <a:ea typeface="Microsoft JhengHei"/>
                <a:cs typeface="Microsoft JhengHei"/>
                <a:sym typeface="Microsoft JhengHei"/>
              </a:rPr>
              <a:t>↑沙丘有柔和的外形，具有</a:t>
            </a:r>
            <a:r>
              <a:rPr lang="zh-TW" sz="2800" b="1">
                <a:solidFill>
                  <a:srgbClr val="FF0000"/>
                </a:solidFill>
                <a:latin typeface="Microsoft JhengHei"/>
                <a:ea typeface="Microsoft JhengHei"/>
                <a:cs typeface="Microsoft JhengHei"/>
                <a:sym typeface="Microsoft JhengHei"/>
              </a:rPr>
              <a:t>線條之美</a:t>
            </a:r>
            <a:endParaRPr sz="2800" b="1">
              <a:solidFill>
                <a:srgbClr val="FF0000"/>
              </a:solidFill>
              <a:latin typeface="Microsoft JhengHei"/>
              <a:ea typeface="Microsoft JhengHei"/>
              <a:cs typeface="Microsoft JhengHei"/>
              <a:sym typeface="Microsoft JhengHei"/>
            </a:endParaRPr>
          </a:p>
        </p:txBody>
      </p:sp>
      <p:pic>
        <p:nvPicPr>
          <p:cNvPr id="323" name="Google Shape;323;p31" descr="P1250771"/>
          <p:cNvPicPr preferRelativeResize="0"/>
          <p:nvPr/>
        </p:nvPicPr>
        <p:blipFill rotWithShape="1">
          <a:blip r:embed="rId4">
            <a:alphaModFix/>
          </a:blip>
          <a:srcRect/>
          <a:stretch/>
        </p:blipFill>
        <p:spPr>
          <a:xfrm>
            <a:off x="4689597" y="3281904"/>
            <a:ext cx="4346899" cy="3259651"/>
          </a:xfrm>
          <a:prstGeom prst="rect">
            <a:avLst/>
          </a:prstGeom>
          <a:noFill/>
          <a:ln>
            <a:noFill/>
          </a:ln>
        </p:spPr>
      </p:pic>
      <p:sp>
        <p:nvSpPr>
          <p:cNvPr id="324" name="Google Shape;324;p31"/>
          <p:cNvSpPr/>
          <p:nvPr/>
        </p:nvSpPr>
        <p:spPr>
          <a:xfrm>
            <a:off x="4689597" y="2747348"/>
            <a:ext cx="434689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a:solidFill>
                  <a:schemeClr val="dk1"/>
                </a:solidFill>
                <a:latin typeface="Microsoft JhengHei"/>
                <a:ea typeface="Microsoft JhengHei"/>
                <a:cs typeface="Microsoft JhengHei"/>
                <a:sym typeface="Microsoft JhengHei"/>
              </a:rPr>
              <a:t>↓沙丘表面有美麗的</a:t>
            </a:r>
            <a:r>
              <a:rPr lang="zh-TW" sz="2800" b="1">
                <a:solidFill>
                  <a:srgbClr val="FF0000"/>
                </a:solidFill>
                <a:latin typeface="Microsoft JhengHei"/>
                <a:ea typeface="Microsoft JhengHei"/>
                <a:cs typeface="Microsoft JhengHei"/>
                <a:sym typeface="Microsoft JhengHei"/>
              </a:rPr>
              <a:t>沙漣</a:t>
            </a:r>
            <a:endParaRPr sz="2800" b="1">
              <a:solidFill>
                <a:srgbClr val="FF0000"/>
              </a:solidFill>
              <a:latin typeface="Microsoft JhengHei"/>
              <a:ea typeface="Microsoft JhengHei"/>
              <a:cs typeface="Microsoft JhengHei"/>
              <a:sym typeface="Microsoft JhengHei"/>
            </a:endParaRPr>
          </a:p>
        </p:txBody>
      </p:sp>
      <p:pic>
        <p:nvPicPr>
          <p:cNvPr id="2" name="圖片 1">
            <a:extLst>
              <a:ext uri="{FF2B5EF4-FFF2-40B4-BE49-F238E27FC236}">
                <a16:creationId xmlns:a16="http://schemas.microsoft.com/office/drawing/2014/main" id="{8BD3C5DE-D4D2-3F91-DC7C-D294B4EE61D5}"/>
              </a:ext>
            </a:extLst>
          </p:cNvPr>
          <p:cNvPicPr>
            <a:picLocks noChangeAspect="1"/>
          </p:cNvPicPr>
          <p:nvPr/>
        </p:nvPicPr>
        <p:blipFill>
          <a:blip r:embed="rId5"/>
          <a:stretch>
            <a:fillRect/>
          </a:stretch>
        </p:blipFill>
        <p:spPr>
          <a:xfrm>
            <a:off x="7940627" y="190500"/>
            <a:ext cx="1069295" cy="36512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1"/>
                                        </p:tgtEl>
                                        <p:attrNameLst>
                                          <p:attrName>style.visibility</p:attrName>
                                        </p:attrNameLst>
                                      </p:cBhvr>
                                      <p:to>
                                        <p:strVal val="visible"/>
                                      </p:to>
                                    </p:set>
                                    <p:animEffect transition="in" filter="fade">
                                      <p:cBhvr>
                                        <p:cTn id="7" dur="1000"/>
                                        <p:tgtEl>
                                          <p:spTgt spid="3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3"/>
                                        </p:tgtEl>
                                        <p:attrNameLst>
                                          <p:attrName>style.visibility</p:attrName>
                                        </p:attrNameLst>
                                      </p:cBhvr>
                                      <p:to>
                                        <p:strVal val="visible"/>
                                      </p:to>
                                    </p:set>
                                    <p:animEffect transition="in" filter="fade">
                                      <p:cBhvr>
                                        <p:cTn id="12" dur="1000"/>
                                        <p:tgtEl>
                                          <p:spTgt spid="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2"/>
          <p:cNvSpPr txBox="1">
            <a:spLocks noGrp="1"/>
          </p:cNvSpPr>
          <p:nvPr>
            <p:ph type="title"/>
          </p:nvPr>
        </p:nvSpPr>
        <p:spPr>
          <a:xfrm>
            <a:off x="443278" y="1556792"/>
            <a:ext cx="8229600" cy="64807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3200"/>
              <a:buFont typeface="Microsoft JhengHei"/>
              <a:buNone/>
            </a:pPr>
            <a:r>
              <a:rPr lang="zh-TW" sz="3200" b="1">
                <a:solidFill>
                  <a:srgbClr val="FF0000"/>
                </a:solidFill>
                <a:latin typeface="Microsoft JhengHei"/>
                <a:ea typeface="Microsoft JhengHei"/>
                <a:cs typeface="Microsoft JhengHei"/>
                <a:sym typeface="Microsoft JhengHei"/>
              </a:rPr>
              <a:t>防風林</a:t>
            </a:r>
            <a:r>
              <a:rPr lang="zh-TW" sz="3200">
                <a:latin typeface="Microsoft JhengHei"/>
                <a:ea typeface="Microsoft JhengHei"/>
                <a:cs typeface="Microsoft JhengHei"/>
                <a:sym typeface="Microsoft JhengHei"/>
              </a:rPr>
              <a:t>及</a:t>
            </a:r>
            <a:r>
              <a:rPr lang="zh-TW" sz="3200" b="1">
                <a:solidFill>
                  <a:srgbClr val="FF0000"/>
                </a:solidFill>
                <a:latin typeface="Microsoft JhengHei"/>
                <a:ea typeface="Microsoft JhengHei"/>
                <a:cs typeface="Microsoft JhengHei"/>
                <a:sym typeface="Microsoft JhengHei"/>
              </a:rPr>
              <a:t>草本植物</a:t>
            </a:r>
            <a:r>
              <a:rPr lang="zh-TW" sz="3200">
                <a:latin typeface="Microsoft JhengHei"/>
                <a:ea typeface="Microsoft JhengHei"/>
                <a:cs typeface="Microsoft JhengHei"/>
                <a:sym typeface="Microsoft JhengHei"/>
              </a:rPr>
              <a:t>生長區</a:t>
            </a:r>
            <a:endParaRPr sz="3200">
              <a:latin typeface="Microsoft JhengHei"/>
              <a:ea typeface="Microsoft JhengHei"/>
              <a:cs typeface="Microsoft JhengHei"/>
              <a:sym typeface="Microsoft JhengHei"/>
            </a:endParaRPr>
          </a:p>
        </p:txBody>
      </p:sp>
      <p:pic>
        <p:nvPicPr>
          <p:cNvPr id="331" name="Google Shape;331;p32" descr="F:\2015-0426_草漯沙丘(四)\P1250661.JPG"/>
          <p:cNvPicPr preferRelativeResize="0"/>
          <p:nvPr/>
        </p:nvPicPr>
        <p:blipFill rotWithShape="1">
          <a:blip r:embed="rId3">
            <a:alphaModFix/>
          </a:blip>
          <a:srcRect/>
          <a:stretch/>
        </p:blipFill>
        <p:spPr>
          <a:xfrm>
            <a:off x="0" y="2204864"/>
            <a:ext cx="9144000" cy="2959100"/>
          </a:xfrm>
          <a:prstGeom prst="rect">
            <a:avLst/>
          </a:prstGeom>
          <a:noFill/>
          <a:ln>
            <a:noFill/>
          </a:ln>
        </p:spPr>
      </p:pic>
      <p:sp>
        <p:nvSpPr>
          <p:cNvPr id="332" name="Google Shape;332;p32"/>
          <p:cNvSpPr txBox="1"/>
          <p:nvPr/>
        </p:nvSpPr>
        <p:spPr>
          <a:xfrm>
            <a:off x="457200" y="188640"/>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dk1"/>
              </a:buClr>
              <a:buSzPts val="4400"/>
              <a:buFont typeface="Microsoft JhengHei"/>
              <a:buNone/>
            </a:pPr>
            <a:r>
              <a:rPr lang="zh-TW" sz="4400">
                <a:solidFill>
                  <a:schemeClr val="dk1"/>
                </a:solidFill>
                <a:latin typeface="Microsoft JhengHei"/>
                <a:ea typeface="Microsoft JhengHei"/>
                <a:cs typeface="Microsoft JhengHei"/>
                <a:sym typeface="Microsoft JhengHei"/>
              </a:rPr>
              <a:t>2-4生態教育的價值</a:t>
            </a:r>
            <a:endParaRPr sz="4400">
              <a:solidFill>
                <a:schemeClr val="dk1"/>
              </a:solidFill>
              <a:latin typeface="Microsoft JhengHei"/>
              <a:ea typeface="Microsoft JhengHei"/>
              <a:cs typeface="Microsoft JhengHei"/>
              <a:sym typeface="Microsoft JhengHei"/>
            </a:endParaRPr>
          </a:p>
        </p:txBody>
      </p:sp>
      <p:pic>
        <p:nvPicPr>
          <p:cNvPr id="2" name="圖片 1">
            <a:extLst>
              <a:ext uri="{FF2B5EF4-FFF2-40B4-BE49-F238E27FC236}">
                <a16:creationId xmlns:a16="http://schemas.microsoft.com/office/drawing/2014/main" id="{367EE0DA-0AA4-7691-5B33-FB0F0AB9FCE9}"/>
              </a:ext>
            </a:extLst>
          </p:cNvPr>
          <p:cNvPicPr>
            <a:picLocks noChangeAspect="1"/>
          </p:cNvPicPr>
          <p:nvPr/>
        </p:nvPicPr>
        <p:blipFill>
          <a:blip r:embed="rId4"/>
          <a:stretch>
            <a:fillRect/>
          </a:stretch>
        </p:blipFill>
        <p:spPr>
          <a:xfrm>
            <a:off x="7940627" y="190500"/>
            <a:ext cx="1069295" cy="36512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0"/>
                                        </p:tgtEl>
                                        <p:attrNameLst>
                                          <p:attrName>style.visibility</p:attrName>
                                        </p:attrNameLst>
                                      </p:cBhvr>
                                      <p:to>
                                        <p:strVal val="visible"/>
                                      </p:to>
                                    </p:set>
                                    <p:animEffect transition="in" filter="fade">
                                      <p:cBhvr>
                                        <p:cTn id="7" dur="1000"/>
                                        <p:tgtEl>
                                          <p:spTgt spid="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3"/>
          <p:cNvSpPr txBox="1">
            <a:spLocks noGrp="1"/>
          </p:cNvSpPr>
          <p:nvPr>
            <p:ph type="title"/>
          </p:nvPr>
        </p:nvSpPr>
        <p:spPr>
          <a:xfrm>
            <a:off x="457199" y="262154"/>
            <a:ext cx="8229600" cy="934598"/>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TW">
                <a:latin typeface="Microsoft JhengHei"/>
                <a:ea typeface="Microsoft JhengHei"/>
                <a:cs typeface="Microsoft JhengHei"/>
                <a:sym typeface="Microsoft JhengHei"/>
              </a:rPr>
              <a:t>潮音防風林內</a:t>
            </a:r>
            <a:endParaRPr/>
          </a:p>
        </p:txBody>
      </p:sp>
      <p:pic>
        <p:nvPicPr>
          <p:cNvPr id="339" name="Google Shape;339;p33"/>
          <p:cNvPicPr preferRelativeResize="0"/>
          <p:nvPr/>
        </p:nvPicPr>
        <p:blipFill rotWithShape="1">
          <a:blip r:embed="rId3">
            <a:alphaModFix/>
          </a:blip>
          <a:srcRect/>
          <a:stretch/>
        </p:blipFill>
        <p:spPr>
          <a:xfrm>
            <a:off x="1187624" y="1273130"/>
            <a:ext cx="6760973" cy="5072663"/>
          </a:xfrm>
          <a:prstGeom prst="rect">
            <a:avLst/>
          </a:prstGeom>
          <a:noFill/>
          <a:ln>
            <a:noFill/>
          </a:ln>
        </p:spPr>
      </p:pic>
      <p:pic>
        <p:nvPicPr>
          <p:cNvPr id="2" name="圖片 1">
            <a:extLst>
              <a:ext uri="{FF2B5EF4-FFF2-40B4-BE49-F238E27FC236}">
                <a16:creationId xmlns:a16="http://schemas.microsoft.com/office/drawing/2014/main" id="{B4BE1D9A-0510-A6AE-650D-00595714B4DB}"/>
              </a:ext>
            </a:extLst>
          </p:cNvPr>
          <p:cNvPicPr>
            <a:picLocks noChangeAspect="1"/>
          </p:cNvPicPr>
          <p:nvPr/>
        </p:nvPicPr>
        <p:blipFill>
          <a:blip r:embed="rId4"/>
          <a:stretch>
            <a:fillRect/>
          </a:stretch>
        </p:blipFill>
        <p:spPr>
          <a:xfrm>
            <a:off x="7940627" y="190500"/>
            <a:ext cx="1069295" cy="36512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9"/>
                                        </p:tgtEl>
                                        <p:attrNameLst>
                                          <p:attrName>style.visibility</p:attrName>
                                        </p:attrNameLst>
                                      </p:cBhvr>
                                      <p:to>
                                        <p:strVal val="visible"/>
                                      </p:to>
                                    </p:set>
                                    <p:animEffect transition="in" filter="fade">
                                      <p:cBhvr>
                                        <p:cTn id="7" dur="1000"/>
                                        <p:tgtEl>
                                          <p:spTgt spid="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34" descr="P1300278.JPG"/>
          <p:cNvPicPr preferRelativeResize="0"/>
          <p:nvPr/>
        </p:nvPicPr>
        <p:blipFill rotWithShape="1">
          <a:blip r:embed="rId3">
            <a:alphaModFix/>
          </a:blip>
          <a:srcRect/>
          <a:stretch/>
        </p:blipFill>
        <p:spPr>
          <a:xfrm>
            <a:off x="1259632" y="1340768"/>
            <a:ext cx="6747445" cy="5060985"/>
          </a:xfrm>
          <a:prstGeom prst="rect">
            <a:avLst/>
          </a:prstGeom>
          <a:noFill/>
          <a:ln>
            <a:noFill/>
          </a:ln>
        </p:spPr>
      </p:pic>
      <p:sp>
        <p:nvSpPr>
          <p:cNvPr id="346" name="Google Shape;346;p34"/>
          <p:cNvSpPr txBox="1">
            <a:spLocks noGrp="1"/>
          </p:cNvSpPr>
          <p:nvPr>
            <p:ph type="title"/>
          </p:nvPr>
        </p:nvSpPr>
        <p:spPr>
          <a:xfrm>
            <a:off x="323528" y="332656"/>
            <a:ext cx="8229600" cy="81048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TW">
                <a:latin typeface="Microsoft JhengHei"/>
                <a:ea typeface="Microsoft JhengHei"/>
                <a:cs typeface="Microsoft JhengHei"/>
                <a:sym typeface="Microsoft JhengHei"/>
              </a:rPr>
              <a:t>海檬果</a:t>
            </a:r>
            <a:endParaRPr/>
          </a:p>
        </p:txBody>
      </p:sp>
      <p:pic>
        <p:nvPicPr>
          <p:cNvPr id="2" name="圖片 1">
            <a:extLst>
              <a:ext uri="{FF2B5EF4-FFF2-40B4-BE49-F238E27FC236}">
                <a16:creationId xmlns:a16="http://schemas.microsoft.com/office/drawing/2014/main" id="{AFF5A1B3-15E5-0BF6-0DA0-7508D1FAF33A}"/>
              </a:ext>
            </a:extLst>
          </p:cNvPr>
          <p:cNvPicPr>
            <a:picLocks noChangeAspect="1"/>
          </p:cNvPicPr>
          <p:nvPr/>
        </p:nvPicPr>
        <p:blipFill>
          <a:blip r:embed="rId4"/>
          <a:stretch>
            <a:fillRect/>
          </a:stretch>
        </p:blipFill>
        <p:spPr>
          <a:xfrm>
            <a:off x="7940627" y="190500"/>
            <a:ext cx="1069295" cy="36512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5"/>
                                        </p:tgtEl>
                                        <p:attrNameLst>
                                          <p:attrName>style.visibility</p:attrName>
                                        </p:attrNameLst>
                                      </p:cBhvr>
                                      <p:to>
                                        <p:strVal val="visible"/>
                                      </p:to>
                                    </p:set>
                                    <p:animEffect transition="in" filter="fade">
                                      <p:cBhvr>
                                        <p:cTn id="7" dur="1000"/>
                                        <p:tgtEl>
                                          <p:spTgt spid="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35" descr="P1270153"/>
          <p:cNvPicPr preferRelativeResize="0"/>
          <p:nvPr/>
        </p:nvPicPr>
        <p:blipFill rotWithShape="1">
          <a:blip r:embed="rId3">
            <a:alphaModFix/>
          </a:blip>
          <a:srcRect/>
          <a:stretch/>
        </p:blipFill>
        <p:spPr>
          <a:xfrm>
            <a:off x="1259632" y="1268760"/>
            <a:ext cx="6861951" cy="5145658"/>
          </a:xfrm>
          <a:prstGeom prst="rect">
            <a:avLst/>
          </a:prstGeom>
          <a:noFill/>
          <a:ln>
            <a:noFill/>
          </a:ln>
        </p:spPr>
      </p:pic>
      <p:sp>
        <p:nvSpPr>
          <p:cNvPr id="352" name="Google Shape;352;p35"/>
          <p:cNvSpPr txBox="1">
            <a:spLocks noGrp="1"/>
          </p:cNvSpPr>
          <p:nvPr>
            <p:ph type="title"/>
          </p:nvPr>
        </p:nvSpPr>
        <p:spPr>
          <a:xfrm>
            <a:off x="457200" y="274638"/>
            <a:ext cx="8229600" cy="99412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TW" dirty="0">
                <a:latin typeface="Microsoft JhengHei"/>
                <a:ea typeface="Microsoft JhengHei"/>
                <a:cs typeface="Microsoft JhengHei"/>
                <a:sym typeface="Microsoft JhengHei"/>
              </a:rPr>
              <a:t>黃槿</a:t>
            </a:r>
            <a:endParaRPr dirty="0"/>
          </a:p>
        </p:txBody>
      </p:sp>
      <p:pic>
        <p:nvPicPr>
          <p:cNvPr id="2" name="圖片 1">
            <a:extLst>
              <a:ext uri="{FF2B5EF4-FFF2-40B4-BE49-F238E27FC236}">
                <a16:creationId xmlns:a16="http://schemas.microsoft.com/office/drawing/2014/main" id="{AE87F038-DB19-4AD5-9CB8-951362556DD8}"/>
              </a:ext>
            </a:extLst>
          </p:cNvPr>
          <p:cNvPicPr>
            <a:picLocks noChangeAspect="1"/>
          </p:cNvPicPr>
          <p:nvPr/>
        </p:nvPicPr>
        <p:blipFill>
          <a:blip r:embed="rId4"/>
          <a:stretch>
            <a:fillRect/>
          </a:stretch>
        </p:blipFill>
        <p:spPr>
          <a:xfrm>
            <a:off x="7940627" y="190500"/>
            <a:ext cx="1069295" cy="36512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1"/>
                                        </p:tgtEl>
                                        <p:attrNameLst>
                                          <p:attrName>style.visibility</p:attrName>
                                        </p:attrNameLst>
                                      </p:cBhvr>
                                      <p:to>
                                        <p:strVal val="visible"/>
                                      </p:to>
                                    </p:set>
                                    <p:animEffect transition="in" filter="fade">
                                      <p:cBhvr>
                                        <p:cTn id="7" dur="1000"/>
                                        <p:tgtEl>
                                          <p:spTgt spid="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36"/>
          <p:cNvSpPr txBox="1">
            <a:spLocks noGrp="1"/>
          </p:cNvSpPr>
          <p:nvPr>
            <p:ph type="title"/>
          </p:nvPr>
        </p:nvSpPr>
        <p:spPr>
          <a:xfrm>
            <a:off x="395536" y="188640"/>
            <a:ext cx="8229600" cy="95436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TW">
                <a:latin typeface="Microsoft JhengHei"/>
                <a:ea typeface="Microsoft JhengHei"/>
                <a:cs typeface="Microsoft JhengHei"/>
                <a:sym typeface="Microsoft JhengHei"/>
              </a:rPr>
              <a:t>木麻黃</a:t>
            </a:r>
            <a:endParaRPr/>
          </a:p>
        </p:txBody>
      </p:sp>
      <p:pic>
        <p:nvPicPr>
          <p:cNvPr id="3" name="圖片 2">
            <a:extLst>
              <a:ext uri="{FF2B5EF4-FFF2-40B4-BE49-F238E27FC236}">
                <a16:creationId xmlns:a16="http://schemas.microsoft.com/office/drawing/2014/main" id="{EEA677DB-BDE1-5C46-2D84-4A328E92111A}"/>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rot="16200000">
            <a:off x="37569" y="1922694"/>
            <a:ext cx="5340269" cy="4006969"/>
          </a:xfrm>
          <a:prstGeom prst="rect">
            <a:avLst/>
          </a:prstGeom>
          <a:ln>
            <a:noFill/>
          </a:ln>
          <a:effectLst>
            <a:outerShdw blurRad="292100" dist="139700" dir="2700000" algn="tl" rotWithShape="0">
              <a:srgbClr val="333333">
                <a:alpha val="65000"/>
              </a:srgbClr>
            </a:outerShdw>
          </a:effectLst>
        </p:spPr>
      </p:pic>
      <p:pic>
        <p:nvPicPr>
          <p:cNvPr id="4" name="圖片 3">
            <a:extLst>
              <a:ext uri="{FF2B5EF4-FFF2-40B4-BE49-F238E27FC236}">
                <a16:creationId xmlns:a16="http://schemas.microsoft.com/office/drawing/2014/main" id="{2A6CA7AC-043B-8BCD-DA3A-D7A3EF7682B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p:blipFill>
        <p:spPr bwMode="auto">
          <a:xfrm rot="19018857">
            <a:off x="4497518" y="2474926"/>
            <a:ext cx="4806155" cy="3128593"/>
          </a:xfrm>
          <a:prstGeom prst="ellipse">
            <a:avLst/>
          </a:prstGeom>
          <a:ln>
            <a:noFill/>
          </a:ln>
          <a:effectLst>
            <a:softEdge rad="112500"/>
          </a:effectLst>
          <a:extLst>
            <a:ext uri="{53640926-AAD7-44D8-BBD7-CCE9431645EC}">
              <a14:shadowObscured xmlns:a14="http://schemas.microsoft.com/office/drawing/2010/main"/>
            </a:ext>
          </a:extLst>
        </p:spPr>
      </p:pic>
      <p:sp>
        <p:nvSpPr>
          <p:cNvPr id="8" name="文字方塊 7">
            <a:extLst>
              <a:ext uri="{FF2B5EF4-FFF2-40B4-BE49-F238E27FC236}">
                <a16:creationId xmlns:a16="http://schemas.microsoft.com/office/drawing/2014/main" id="{9692BA60-F60E-FB8E-B573-917E6ADF997D}"/>
              </a:ext>
            </a:extLst>
          </p:cNvPr>
          <p:cNvSpPr txBox="1"/>
          <p:nvPr/>
        </p:nvSpPr>
        <p:spPr>
          <a:xfrm>
            <a:off x="6823587" y="5818244"/>
            <a:ext cx="4649009" cy="400110"/>
          </a:xfrm>
          <a:prstGeom prst="rect">
            <a:avLst/>
          </a:prstGeom>
          <a:noFill/>
        </p:spPr>
        <p:txBody>
          <a:bodyPr wrap="square">
            <a:spAutoFit/>
          </a:bodyPr>
          <a:lstStyle/>
          <a:p>
            <a:r>
              <a:rPr lang="zh-TW" alt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葉片特寫</a:t>
            </a:r>
            <a:endParaRPr lang="zh-TW" altLang="en-US" sz="2000" b="1" dirty="0">
              <a:latin typeface="微軟正黑體" panose="020B0604030504040204" pitchFamily="34" charset="-120"/>
              <a:ea typeface="微軟正黑體" panose="020B0604030504040204" pitchFamily="34" charset="-120"/>
            </a:endParaRPr>
          </a:p>
        </p:txBody>
      </p:sp>
      <p:pic>
        <p:nvPicPr>
          <p:cNvPr id="2" name="圖片 1">
            <a:extLst>
              <a:ext uri="{FF2B5EF4-FFF2-40B4-BE49-F238E27FC236}">
                <a16:creationId xmlns:a16="http://schemas.microsoft.com/office/drawing/2014/main" id="{68D445EA-60E1-F300-1D3F-69FF0F4D5A39}"/>
              </a:ext>
            </a:extLst>
          </p:cNvPr>
          <p:cNvPicPr>
            <a:picLocks noChangeAspect="1"/>
          </p:cNvPicPr>
          <p:nvPr/>
        </p:nvPicPr>
        <p:blipFill>
          <a:blip r:embed="rId7"/>
          <a:stretch>
            <a:fillRect/>
          </a:stretch>
        </p:blipFill>
        <p:spPr>
          <a:xfrm>
            <a:off x="7940627" y="190500"/>
            <a:ext cx="1069295" cy="365125"/>
          </a:xfrm>
          <a:prstGeom prst="rect">
            <a:avLst/>
          </a:prstGeom>
        </p:spPr>
      </p:pic>
    </p:spTree>
  </p:cSld>
  <p:clrMapOvr>
    <a:masterClrMapping/>
  </p:clrMapOvr>
  <p:transition spd="slow">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37" descr="P1300005"/>
          <p:cNvPicPr preferRelativeResize="0"/>
          <p:nvPr/>
        </p:nvPicPr>
        <p:blipFill rotWithShape="1">
          <a:blip r:embed="rId3">
            <a:alphaModFix/>
          </a:blip>
          <a:srcRect/>
          <a:stretch/>
        </p:blipFill>
        <p:spPr>
          <a:xfrm>
            <a:off x="1187624" y="1267681"/>
            <a:ext cx="6962601" cy="5223607"/>
          </a:xfrm>
          <a:prstGeom prst="rect">
            <a:avLst/>
          </a:prstGeom>
          <a:noFill/>
          <a:ln>
            <a:noFill/>
          </a:ln>
        </p:spPr>
      </p:pic>
      <p:sp>
        <p:nvSpPr>
          <p:cNvPr id="364" name="Google Shape;364;p37"/>
          <p:cNvSpPr txBox="1">
            <a:spLocks noGrp="1"/>
          </p:cNvSpPr>
          <p:nvPr>
            <p:ph type="title"/>
          </p:nvPr>
        </p:nvSpPr>
        <p:spPr>
          <a:xfrm>
            <a:off x="467544" y="692696"/>
            <a:ext cx="8229600" cy="576064"/>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Microsoft JhengHei"/>
              <a:buNone/>
            </a:pPr>
            <a:r>
              <a:rPr lang="zh-TW">
                <a:latin typeface="Microsoft JhengHei"/>
                <a:ea typeface="Microsoft JhengHei"/>
                <a:cs typeface="Microsoft JhengHei"/>
                <a:sym typeface="Microsoft JhengHei"/>
              </a:rPr>
              <a:t> </a:t>
            </a:r>
            <a:r>
              <a:rPr lang="zh-TW" sz="4900">
                <a:latin typeface="Microsoft JhengHei"/>
                <a:ea typeface="Microsoft JhengHei"/>
                <a:cs typeface="Microsoft JhengHei"/>
                <a:sym typeface="Microsoft JhengHei"/>
              </a:rPr>
              <a:t>白水木</a:t>
            </a:r>
            <a:br>
              <a:rPr lang="zh-TW">
                <a:latin typeface="Microsoft JhengHei"/>
                <a:ea typeface="Microsoft JhengHei"/>
                <a:cs typeface="Microsoft JhengHei"/>
                <a:sym typeface="Microsoft JhengHei"/>
              </a:rPr>
            </a:br>
            <a:endParaRPr>
              <a:latin typeface="Microsoft JhengHei"/>
              <a:ea typeface="Microsoft JhengHei"/>
              <a:cs typeface="Microsoft JhengHei"/>
              <a:sym typeface="Microsoft JhengHei"/>
            </a:endParaRPr>
          </a:p>
        </p:txBody>
      </p:sp>
      <p:pic>
        <p:nvPicPr>
          <p:cNvPr id="2" name="圖片 1">
            <a:extLst>
              <a:ext uri="{FF2B5EF4-FFF2-40B4-BE49-F238E27FC236}">
                <a16:creationId xmlns:a16="http://schemas.microsoft.com/office/drawing/2014/main" id="{792EAC3D-A1CB-390A-F27C-A5FBE0832205}"/>
              </a:ext>
            </a:extLst>
          </p:cNvPr>
          <p:cNvPicPr>
            <a:picLocks noChangeAspect="1"/>
          </p:cNvPicPr>
          <p:nvPr/>
        </p:nvPicPr>
        <p:blipFill>
          <a:blip r:embed="rId4"/>
          <a:stretch>
            <a:fillRect/>
          </a:stretch>
        </p:blipFill>
        <p:spPr>
          <a:xfrm>
            <a:off x="7940627" y="190500"/>
            <a:ext cx="1069295" cy="36512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3"/>
                                        </p:tgtEl>
                                        <p:attrNameLst>
                                          <p:attrName>style.visibility</p:attrName>
                                        </p:attrNameLst>
                                      </p:cBhvr>
                                      <p:to>
                                        <p:strVal val="visible"/>
                                      </p:to>
                                    </p:set>
                                    <p:animEffect transition="in" filter="fade">
                                      <p:cBhvr>
                                        <p:cTn id="7" dur="1000"/>
                                        <p:tgtEl>
                                          <p:spTgt spid="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38" descr="P1300023"/>
          <p:cNvPicPr preferRelativeResize="0"/>
          <p:nvPr/>
        </p:nvPicPr>
        <p:blipFill rotWithShape="1">
          <a:blip r:embed="rId3">
            <a:alphaModFix/>
          </a:blip>
          <a:srcRect/>
          <a:stretch/>
        </p:blipFill>
        <p:spPr>
          <a:xfrm>
            <a:off x="1187624" y="1196752"/>
            <a:ext cx="6948487" cy="5211762"/>
          </a:xfrm>
          <a:prstGeom prst="rect">
            <a:avLst/>
          </a:prstGeom>
          <a:noFill/>
          <a:ln>
            <a:noFill/>
          </a:ln>
        </p:spPr>
      </p:pic>
      <p:sp>
        <p:nvSpPr>
          <p:cNvPr id="370" name="Google Shape;370;p38"/>
          <p:cNvSpPr txBox="1">
            <a:spLocks noGrp="1"/>
          </p:cNvSpPr>
          <p:nvPr>
            <p:ph type="title"/>
          </p:nvPr>
        </p:nvSpPr>
        <p:spPr>
          <a:xfrm>
            <a:off x="457200" y="274638"/>
            <a:ext cx="8229600" cy="922114"/>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TW">
                <a:latin typeface="Microsoft JhengHei"/>
                <a:ea typeface="Microsoft JhengHei"/>
                <a:cs typeface="Microsoft JhengHei"/>
                <a:sym typeface="Microsoft JhengHei"/>
              </a:rPr>
              <a:t>草海桐</a:t>
            </a:r>
            <a:endParaRPr/>
          </a:p>
        </p:txBody>
      </p:sp>
      <p:pic>
        <p:nvPicPr>
          <p:cNvPr id="2" name="圖片 1">
            <a:extLst>
              <a:ext uri="{FF2B5EF4-FFF2-40B4-BE49-F238E27FC236}">
                <a16:creationId xmlns:a16="http://schemas.microsoft.com/office/drawing/2014/main" id="{604941C3-764D-DE41-3B26-22CF3038FCE1}"/>
              </a:ext>
            </a:extLst>
          </p:cNvPr>
          <p:cNvPicPr>
            <a:picLocks noChangeAspect="1"/>
          </p:cNvPicPr>
          <p:nvPr/>
        </p:nvPicPr>
        <p:blipFill>
          <a:blip r:embed="rId4"/>
          <a:stretch>
            <a:fillRect/>
          </a:stretch>
        </p:blipFill>
        <p:spPr>
          <a:xfrm>
            <a:off x="7940627" y="190500"/>
            <a:ext cx="1069295" cy="36512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9"/>
                                        </p:tgtEl>
                                        <p:attrNameLst>
                                          <p:attrName>style.visibility</p:attrName>
                                        </p:attrNameLst>
                                      </p:cBhvr>
                                      <p:to>
                                        <p:strVal val="visible"/>
                                      </p:to>
                                    </p:set>
                                    <p:animEffect transition="in" filter="fade">
                                      <p:cBhvr>
                                        <p:cTn id="7" dur="1000"/>
                                        <p:tgtEl>
                                          <p:spTgt spid="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p39" descr="DSC_0485"/>
          <p:cNvPicPr preferRelativeResize="0"/>
          <p:nvPr/>
        </p:nvPicPr>
        <p:blipFill rotWithShape="1">
          <a:blip r:embed="rId3">
            <a:alphaModFix/>
          </a:blip>
          <a:srcRect/>
          <a:stretch/>
        </p:blipFill>
        <p:spPr>
          <a:xfrm>
            <a:off x="1043608" y="1124744"/>
            <a:ext cx="7151688" cy="5349875"/>
          </a:xfrm>
          <a:prstGeom prst="rect">
            <a:avLst/>
          </a:prstGeom>
          <a:noFill/>
          <a:ln>
            <a:noFill/>
          </a:ln>
        </p:spPr>
      </p:pic>
      <p:sp>
        <p:nvSpPr>
          <p:cNvPr id="376" name="Google Shape;376;p39"/>
          <p:cNvSpPr txBox="1">
            <a:spLocks noGrp="1"/>
          </p:cNvSpPr>
          <p:nvPr>
            <p:ph type="title"/>
          </p:nvPr>
        </p:nvSpPr>
        <p:spPr>
          <a:xfrm>
            <a:off x="457200" y="274638"/>
            <a:ext cx="8229600" cy="850106"/>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TW">
                <a:latin typeface="Microsoft JhengHei"/>
                <a:ea typeface="Microsoft JhengHei"/>
                <a:cs typeface="Microsoft JhengHei"/>
                <a:sym typeface="Microsoft JhengHei"/>
              </a:rPr>
              <a:t>林投雄花</a:t>
            </a:r>
            <a:endParaRPr/>
          </a:p>
        </p:txBody>
      </p:sp>
      <p:pic>
        <p:nvPicPr>
          <p:cNvPr id="2" name="圖片 1">
            <a:extLst>
              <a:ext uri="{FF2B5EF4-FFF2-40B4-BE49-F238E27FC236}">
                <a16:creationId xmlns:a16="http://schemas.microsoft.com/office/drawing/2014/main" id="{3F87F445-C6D1-3094-F8D9-AD2054974E59}"/>
              </a:ext>
            </a:extLst>
          </p:cNvPr>
          <p:cNvPicPr>
            <a:picLocks noChangeAspect="1"/>
          </p:cNvPicPr>
          <p:nvPr/>
        </p:nvPicPr>
        <p:blipFill>
          <a:blip r:embed="rId4"/>
          <a:stretch>
            <a:fillRect/>
          </a:stretch>
        </p:blipFill>
        <p:spPr>
          <a:xfrm>
            <a:off x="7940627" y="190500"/>
            <a:ext cx="1069295" cy="36512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5"/>
                                        </p:tgtEl>
                                        <p:attrNameLst>
                                          <p:attrName>style.visibility</p:attrName>
                                        </p:attrNameLst>
                                      </p:cBhvr>
                                      <p:to>
                                        <p:strVal val="visible"/>
                                      </p:to>
                                    </p:set>
                                    <p:animEffect transition="in" filter="fade">
                                      <p:cBhvr>
                                        <p:cTn id="7" dur="1000"/>
                                        <p:tgtEl>
                                          <p:spTgt spid="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4"/>
          <p:cNvSpPr txBox="1">
            <a:spLocks noGrp="1"/>
          </p:cNvSpPr>
          <p:nvPr>
            <p:ph type="title"/>
          </p:nvPr>
        </p:nvSpPr>
        <p:spPr>
          <a:xfrm>
            <a:off x="467544" y="2708920"/>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TW">
                <a:latin typeface="Microsoft JhengHei"/>
                <a:ea typeface="Microsoft JhengHei"/>
                <a:cs typeface="Microsoft JhengHei"/>
                <a:sym typeface="Microsoft JhengHei"/>
              </a:rPr>
              <a:t>壹、草漯沙丘的自然環境</a:t>
            </a:r>
            <a:endParaRPr/>
          </a:p>
        </p:txBody>
      </p:sp>
      <p:pic>
        <p:nvPicPr>
          <p:cNvPr id="2" name="圖片 1">
            <a:extLst>
              <a:ext uri="{FF2B5EF4-FFF2-40B4-BE49-F238E27FC236}">
                <a16:creationId xmlns:a16="http://schemas.microsoft.com/office/drawing/2014/main" id="{D9F25853-F3FB-2B82-C571-39802505AAB4}"/>
              </a:ext>
            </a:extLst>
          </p:cNvPr>
          <p:cNvPicPr>
            <a:picLocks noChangeAspect="1"/>
          </p:cNvPicPr>
          <p:nvPr/>
        </p:nvPicPr>
        <p:blipFill>
          <a:blip r:embed="rId3"/>
          <a:stretch>
            <a:fillRect/>
          </a:stretch>
        </p:blipFill>
        <p:spPr>
          <a:xfrm>
            <a:off x="7447823" y="190500"/>
            <a:ext cx="1562100" cy="53340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10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40"/>
          <p:cNvSpPr txBox="1">
            <a:spLocks noGrp="1"/>
          </p:cNvSpPr>
          <p:nvPr>
            <p:ph type="title"/>
          </p:nvPr>
        </p:nvSpPr>
        <p:spPr>
          <a:xfrm>
            <a:off x="457200" y="274638"/>
            <a:ext cx="8229600" cy="99412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TW">
                <a:latin typeface="Microsoft JhengHei"/>
                <a:ea typeface="Microsoft JhengHei"/>
                <a:cs typeface="Microsoft JhengHei"/>
                <a:sym typeface="Microsoft JhengHei"/>
              </a:rPr>
              <a:t>林投果實</a:t>
            </a:r>
            <a:endParaRPr/>
          </a:p>
        </p:txBody>
      </p:sp>
      <p:pic>
        <p:nvPicPr>
          <p:cNvPr id="383" name="Google Shape;383;p40" descr="P1120151"/>
          <p:cNvPicPr preferRelativeResize="0"/>
          <p:nvPr/>
        </p:nvPicPr>
        <p:blipFill rotWithShape="1">
          <a:blip r:embed="rId3">
            <a:alphaModFix/>
          </a:blip>
          <a:srcRect/>
          <a:stretch/>
        </p:blipFill>
        <p:spPr>
          <a:xfrm>
            <a:off x="1115616" y="1124744"/>
            <a:ext cx="7131050" cy="5349875"/>
          </a:xfrm>
          <a:prstGeom prst="rect">
            <a:avLst/>
          </a:prstGeom>
          <a:noFill/>
          <a:ln>
            <a:noFill/>
          </a:ln>
        </p:spPr>
      </p:pic>
      <p:pic>
        <p:nvPicPr>
          <p:cNvPr id="2" name="圖片 1">
            <a:extLst>
              <a:ext uri="{FF2B5EF4-FFF2-40B4-BE49-F238E27FC236}">
                <a16:creationId xmlns:a16="http://schemas.microsoft.com/office/drawing/2014/main" id="{C55B8CA8-1864-CFCC-5875-2201FA2EB51C}"/>
              </a:ext>
            </a:extLst>
          </p:cNvPr>
          <p:cNvPicPr>
            <a:picLocks noChangeAspect="1"/>
          </p:cNvPicPr>
          <p:nvPr/>
        </p:nvPicPr>
        <p:blipFill>
          <a:blip r:embed="rId4"/>
          <a:stretch>
            <a:fillRect/>
          </a:stretch>
        </p:blipFill>
        <p:spPr>
          <a:xfrm>
            <a:off x="7940627" y="190500"/>
            <a:ext cx="1069295" cy="36512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3"/>
                                        </p:tgtEl>
                                        <p:attrNameLst>
                                          <p:attrName>style.visibility</p:attrName>
                                        </p:attrNameLst>
                                      </p:cBhvr>
                                      <p:to>
                                        <p:strVal val="visible"/>
                                      </p:to>
                                    </p:set>
                                    <p:animEffect transition="in" filter="fade">
                                      <p:cBhvr>
                                        <p:cTn id="7" dur="1000"/>
                                        <p:tgtEl>
                                          <p:spTgt spid="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p41" descr="P1270094"/>
          <p:cNvPicPr preferRelativeResize="0"/>
          <p:nvPr/>
        </p:nvPicPr>
        <p:blipFill rotWithShape="1">
          <a:blip r:embed="rId3">
            <a:alphaModFix/>
          </a:blip>
          <a:srcRect/>
          <a:stretch/>
        </p:blipFill>
        <p:spPr>
          <a:xfrm>
            <a:off x="1115616" y="1196752"/>
            <a:ext cx="7040562" cy="5280025"/>
          </a:xfrm>
          <a:prstGeom prst="rect">
            <a:avLst/>
          </a:prstGeom>
          <a:noFill/>
          <a:ln>
            <a:noFill/>
          </a:ln>
        </p:spPr>
      </p:pic>
      <p:sp>
        <p:nvSpPr>
          <p:cNvPr id="389" name="Google Shape;389;p41"/>
          <p:cNvSpPr txBox="1">
            <a:spLocks noGrp="1"/>
          </p:cNvSpPr>
          <p:nvPr>
            <p:ph type="title"/>
          </p:nvPr>
        </p:nvSpPr>
        <p:spPr>
          <a:xfrm>
            <a:off x="467544" y="188640"/>
            <a:ext cx="8229600" cy="95436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TW">
                <a:latin typeface="Microsoft JhengHei"/>
                <a:ea typeface="Microsoft JhengHei"/>
                <a:cs typeface="Microsoft JhengHei"/>
                <a:sym typeface="Microsoft JhengHei"/>
              </a:rPr>
              <a:t>番杏</a:t>
            </a:r>
            <a:endParaRPr/>
          </a:p>
        </p:txBody>
      </p:sp>
      <p:pic>
        <p:nvPicPr>
          <p:cNvPr id="2" name="圖片 1">
            <a:extLst>
              <a:ext uri="{FF2B5EF4-FFF2-40B4-BE49-F238E27FC236}">
                <a16:creationId xmlns:a16="http://schemas.microsoft.com/office/drawing/2014/main" id="{62DAADD5-6DAE-C5DB-B956-CF356D400668}"/>
              </a:ext>
            </a:extLst>
          </p:cNvPr>
          <p:cNvPicPr>
            <a:picLocks noChangeAspect="1"/>
          </p:cNvPicPr>
          <p:nvPr/>
        </p:nvPicPr>
        <p:blipFill>
          <a:blip r:embed="rId4"/>
          <a:stretch>
            <a:fillRect/>
          </a:stretch>
        </p:blipFill>
        <p:spPr>
          <a:xfrm>
            <a:off x="7940627" y="190500"/>
            <a:ext cx="1069295" cy="36512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8"/>
                                        </p:tgtEl>
                                        <p:attrNameLst>
                                          <p:attrName>style.visibility</p:attrName>
                                        </p:attrNameLst>
                                      </p:cBhvr>
                                      <p:to>
                                        <p:strVal val="visible"/>
                                      </p:to>
                                    </p:set>
                                    <p:animEffect transition="in" filter="fade">
                                      <p:cBhvr>
                                        <p:cTn id="7" dur="1000"/>
                                        <p:tgtEl>
                                          <p:spTgt spid="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p42" descr="P1290836"/>
          <p:cNvPicPr preferRelativeResize="0"/>
          <p:nvPr/>
        </p:nvPicPr>
        <p:blipFill rotWithShape="1">
          <a:blip r:embed="rId3">
            <a:alphaModFix/>
          </a:blip>
          <a:srcRect/>
          <a:stretch/>
        </p:blipFill>
        <p:spPr>
          <a:xfrm>
            <a:off x="1187624" y="1268760"/>
            <a:ext cx="6950075" cy="5211762"/>
          </a:xfrm>
          <a:prstGeom prst="rect">
            <a:avLst/>
          </a:prstGeom>
          <a:noFill/>
          <a:ln>
            <a:noFill/>
          </a:ln>
        </p:spPr>
      </p:pic>
      <p:sp>
        <p:nvSpPr>
          <p:cNvPr id="395" name="Google Shape;395;p42"/>
          <p:cNvSpPr txBox="1">
            <a:spLocks noGrp="1"/>
          </p:cNvSpPr>
          <p:nvPr>
            <p:ph type="title"/>
          </p:nvPr>
        </p:nvSpPr>
        <p:spPr>
          <a:xfrm>
            <a:off x="457200" y="274638"/>
            <a:ext cx="8229600" cy="99412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TW">
                <a:latin typeface="Microsoft JhengHei"/>
                <a:ea typeface="Microsoft JhengHei"/>
                <a:cs typeface="Microsoft JhengHei"/>
                <a:sym typeface="Microsoft JhengHei"/>
              </a:rPr>
              <a:t>濱刀豆</a:t>
            </a:r>
            <a:endParaRPr/>
          </a:p>
        </p:txBody>
      </p:sp>
      <p:pic>
        <p:nvPicPr>
          <p:cNvPr id="2" name="圖片 1">
            <a:extLst>
              <a:ext uri="{FF2B5EF4-FFF2-40B4-BE49-F238E27FC236}">
                <a16:creationId xmlns:a16="http://schemas.microsoft.com/office/drawing/2014/main" id="{4306DA77-2C3A-C573-CBAB-D49667B66A53}"/>
              </a:ext>
            </a:extLst>
          </p:cNvPr>
          <p:cNvPicPr>
            <a:picLocks noChangeAspect="1"/>
          </p:cNvPicPr>
          <p:nvPr/>
        </p:nvPicPr>
        <p:blipFill>
          <a:blip r:embed="rId4"/>
          <a:stretch>
            <a:fillRect/>
          </a:stretch>
        </p:blipFill>
        <p:spPr>
          <a:xfrm>
            <a:off x="7940627" y="190500"/>
            <a:ext cx="1069295" cy="36512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4"/>
                                        </p:tgtEl>
                                        <p:attrNameLst>
                                          <p:attrName>style.visibility</p:attrName>
                                        </p:attrNameLst>
                                      </p:cBhvr>
                                      <p:to>
                                        <p:strVal val="visible"/>
                                      </p:to>
                                    </p:set>
                                    <p:animEffect transition="in" filter="fade">
                                      <p:cBhvr>
                                        <p:cTn id="7" dur="1000"/>
                                        <p:tgtEl>
                                          <p:spTgt spid="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p43" descr="P1300060"/>
          <p:cNvPicPr preferRelativeResize="0"/>
          <p:nvPr/>
        </p:nvPicPr>
        <p:blipFill rotWithShape="1">
          <a:blip r:embed="rId3">
            <a:alphaModFix/>
          </a:blip>
          <a:srcRect/>
          <a:stretch/>
        </p:blipFill>
        <p:spPr>
          <a:xfrm>
            <a:off x="1187624" y="1268760"/>
            <a:ext cx="6963048" cy="5222700"/>
          </a:xfrm>
          <a:prstGeom prst="rect">
            <a:avLst/>
          </a:prstGeom>
          <a:noFill/>
          <a:ln>
            <a:noFill/>
          </a:ln>
        </p:spPr>
      </p:pic>
      <p:sp>
        <p:nvSpPr>
          <p:cNvPr id="401" name="Google Shape;401;p43"/>
          <p:cNvSpPr txBox="1">
            <a:spLocks noGrp="1"/>
          </p:cNvSpPr>
          <p:nvPr>
            <p:ph type="title"/>
          </p:nvPr>
        </p:nvSpPr>
        <p:spPr>
          <a:xfrm>
            <a:off x="457200" y="274638"/>
            <a:ext cx="8229600" cy="99412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TW">
                <a:latin typeface="Microsoft JhengHei"/>
                <a:ea typeface="Microsoft JhengHei"/>
                <a:cs typeface="Microsoft JhengHei"/>
                <a:sym typeface="Microsoft JhengHei"/>
              </a:rPr>
              <a:t>海浦姜(蔓荊)</a:t>
            </a:r>
            <a:endParaRPr>
              <a:latin typeface="Microsoft JhengHei"/>
              <a:ea typeface="Microsoft JhengHei"/>
              <a:cs typeface="Microsoft JhengHei"/>
              <a:sym typeface="Microsoft JhengHei"/>
            </a:endParaRPr>
          </a:p>
        </p:txBody>
      </p:sp>
      <p:pic>
        <p:nvPicPr>
          <p:cNvPr id="2" name="圖片 1">
            <a:extLst>
              <a:ext uri="{FF2B5EF4-FFF2-40B4-BE49-F238E27FC236}">
                <a16:creationId xmlns:a16="http://schemas.microsoft.com/office/drawing/2014/main" id="{E2BD517D-63AD-58AC-9665-FD56B65D91F9}"/>
              </a:ext>
            </a:extLst>
          </p:cNvPr>
          <p:cNvPicPr>
            <a:picLocks noChangeAspect="1"/>
          </p:cNvPicPr>
          <p:nvPr/>
        </p:nvPicPr>
        <p:blipFill>
          <a:blip r:embed="rId4"/>
          <a:stretch>
            <a:fillRect/>
          </a:stretch>
        </p:blipFill>
        <p:spPr>
          <a:xfrm>
            <a:off x="7940627" y="190500"/>
            <a:ext cx="1069295" cy="36512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0"/>
                                        </p:tgtEl>
                                        <p:attrNameLst>
                                          <p:attrName>style.visibility</p:attrName>
                                        </p:attrNameLst>
                                      </p:cBhvr>
                                      <p:to>
                                        <p:strVal val="visible"/>
                                      </p:to>
                                    </p:set>
                                    <p:animEffect transition="in" filter="fade">
                                      <p:cBhvr>
                                        <p:cTn id="7" dur="1000"/>
                                        <p:tgtEl>
                                          <p:spTgt spid="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p44" descr="P1120338"/>
          <p:cNvPicPr preferRelativeResize="0"/>
          <p:nvPr/>
        </p:nvPicPr>
        <p:blipFill rotWithShape="1">
          <a:blip r:embed="rId3">
            <a:alphaModFix/>
          </a:blip>
          <a:srcRect/>
          <a:stretch/>
        </p:blipFill>
        <p:spPr>
          <a:xfrm>
            <a:off x="1043608" y="1268760"/>
            <a:ext cx="7040563" cy="5280025"/>
          </a:xfrm>
          <a:prstGeom prst="rect">
            <a:avLst/>
          </a:prstGeom>
          <a:noFill/>
          <a:ln>
            <a:noFill/>
          </a:ln>
        </p:spPr>
      </p:pic>
      <p:sp>
        <p:nvSpPr>
          <p:cNvPr id="407" name="Google Shape;407;p44"/>
          <p:cNvSpPr txBox="1">
            <a:spLocks noGrp="1"/>
          </p:cNvSpPr>
          <p:nvPr>
            <p:ph type="title"/>
          </p:nvPr>
        </p:nvSpPr>
        <p:spPr>
          <a:xfrm>
            <a:off x="457200" y="274638"/>
            <a:ext cx="8229600" cy="99412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TW">
                <a:latin typeface="Microsoft JhengHei"/>
                <a:ea typeface="Microsoft JhengHei"/>
                <a:cs typeface="Microsoft JhengHei"/>
                <a:sym typeface="Microsoft JhengHei"/>
              </a:rPr>
              <a:t>馬鞍藤</a:t>
            </a:r>
            <a:endParaRPr/>
          </a:p>
        </p:txBody>
      </p:sp>
      <p:pic>
        <p:nvPicPr>
          <p:cNvPr id="2" name="圖片 1">
            <a:extLst>
              <a:ext uri="{FF2B5EF4-FFF2-40B4-BE49-F238E27FC236}">
                <a16:creationId xmlns:a16="http://schemas.microsoft.com/office/drawing/2014/main" id="{E0BA8F66-BE16-5CF9-A1E4-5F3E99CE98C6}"/>
              </a:ext>
            </a:extLst>
          </p:cNvPr>
          <p:cNvPicPr>
            <a:picLocks noChangeAspect="1"/>
          </p:cNvPicPr>
          <p:nvPr/>
        </p:nvPicPr>
        <p:blipFill>
          <a:blip r:embed="rId4"/>
          <a:stretch>
            <a:fillRect/>
          </a:stretch>
        </p:blipFill>
        <p:spPr>
          <a:xfrm>
            <a:off x="7940627" y="190500"/>
            <a:ext cx="1069295" cy="36512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6"/>
                                        </p:tgtEl>
                                        <p:attrNameLst>
                                          <p:attrName>style.visibility</p:attrName>
                                        </p:attrNameLst>
                                      </p:cBhvr>
                                      <p:to>
                                        <p:strVal val="visible"/>
                                      </p:to>
                                    </p:set>
                                    <p:animEffect transition="in" filter="fade">
                                      <p:cBhvr>
                                        <p:cTn id="7" dur="1000"/>
                                        <p:tgtEl>
                                          <p:spTgt spid="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4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TW">
                <a:latin typeface="Microsoft JhengHei"/>
                <a:ea typeface="Microsoft JhengHei"/>
                <a:cs typeface="Microsoft JhengHei"/>
                <a:sym typeface="Microsoft JhengHei"/>
              </a:rPr>
              <a:t>濱刺麥與裂葉月見草</a:t>
            </a:r>
            <a:endParaRPr/>
          </a:p>
        </p:txBody>
      </p:sp>
      <p:pic>
        <p:nvPicPr>
          <p:cNvPr id="413" name="Google Shape;413;p45" descr="F:\2015-0426_草漯沙丘(四)\P1250671.JPG"/>
          <p:cNvPicPr preferRelativeResize="0"/>
          <p:nvPr/>
        </p:nvPicPr>
        <p:blipFill rotWithShape="1">
          <a:blip r:embed="rId3">
            <a:alphaModFix/>
          </a:blip>
          <a:srcRect/>
          <a:stretch/>
        </p:blipFill>
        <p:spPr>
          <a:xfrm>
            <a:off x="1331640" y="1412776"/>
            <a:ext cx="6715125" cy="5035550"/>
          </a:xfrm>
          <a:prstGeom prst="rect">
            <a:avLst/>
          </a:prstGeom>
          <a:noFill/>
          <a:ln>
            <a:noFill/>
          </a:ln>
        </p:spPr>
      </p:pic>
      <p:pic>
        <p:nvPicPr>
          <p:cNvPr id="2" name="圖片 1">
            <a:extLst>
              <a:ext uri="{FF2B5EF4-FFF2-40B4-BE49-F238E27FC236}">
                <a16:creationId xmlns:a16="http://schemas.microsoft.com/office/drawing/2014/main" id="{67803544-963B-3DD8-E005-804A8134F581}"/>
              </a:ext>
            </a:extLst>
          </p:cNvPr>
          <p:cNvPicPr>
            <a:picLocks noChangeAspect="1"/>
          </p:cNvPicPr>
          <p:nvPr/>
        </p:nvPicPr>
        <p:blipFill>
          <a:blip r:embed="rId4"/>
          <a:stretch>
            <a:fillRect/>
          </a:stretch>
        </p:blipFill>
        <p:spPr>
          <a:xfrm>
            <a:off x="7940627" y="190500"/>
            <a:ext cx="1069295" cy="36512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3"/>
                                        </p:tgtEl>
                                        <p:attrNameLst>
                                          <p:attrName>style.visibility</p:attrName>
                                        </p:attrNameLst>
                                      </p:cBhvr>
                                      <p:to>
                                        <p:strVal val="visible"/>
                                      </p:to>
                                    </p:set>
                                    <p:animEffect transition="in" filter="fade">
                                      <p:cBhvr>
                                        <p:cTn id="7" dur="1000"/>
                                        <p:tgtEl>
                                          <p:spTgt spid="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zh-TW"/>
              <a:t>濱刺麥</a:t>
            </a:r>
            <a:endParaRPr/>
          </a:p>
        </p:txBody>
      </p:sp>
      <p:pic>
        <p:nvPicPr>
          <p:cNvPr id="419" name="Google Shape;419;p46" descr="濱刺麥.jpg"/>
          <p:cNvPicPr preferRelativeResize="0"/>
          <p:nvPr/>
        </p:nvPicPr>
        <p:blipFill rotWithShape="1">
          <a:blip r:embed="rId3">
            <a:alphaModFix/>
          </a:blip>
          <a:srcRect/>
          <a:stretch/>
        </p:blipFill>
        <p:spPr>
          <a:xfrm>
            <a:off x="1115616" y="1268760"/>
            <a:ext cx="6876256" cy="5157192"/>
          </a:xfrm>
          <a:prstGeom prst="rect">
            <a:avLst/>
          </a:prstGeom>
          <a:noFill/>
          <a:ln>
            <a:noFill/>
          </a:ln>
        </p:spPr>
      </p:pic>
      <p:pic>
        <p:nvPicPr>
          <p:cNvPr id="2" name="圖片 1">
            <a:extLst>
              <a:ext uri="{FF2B5EF4-FFF2-40B4-BE49-F238E27FC236}">
                <a16:creationId xmlns:a16="http://schemas.microsoft.com/office/drawing/2014/main" id="{1F385E80-7612-17AD-5F36-CDFA34D2333B}"/>
              </a:ext>
            </a:extLst>
          </p:cNvPr>
          <p:cNvPicPr>
            <a:picLocks noChangeAspect="1"/>
          </p:cNvPicPr>
          <p:nvPr/>
        </p:nvPicPr>
        <p:blipFill>
          <a:blip r:embed="rId4"/>
          <a:stretch>
            <a:fillRect/>
          </a:stretch>
        </p:blipFill>
        <p:spPr>
          <a:xfrm>
            <a:off x="7940627" y="190500"/>
            <a:ext cx="1069295" cy="36512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
                                        </p:tgtEl>
                                        <p:attrNameLst>
                                          <p:attrName>style.visibility</p:attrName>
                                        </p:attrNameLst>
                                      </p:cBhvr>
                                      <p:to>
                                        <p:strVal val="visible"/>
                                      </p:to>
                                    </p:set>
                                    <p:animEffect transition="in" filter="fade">
                                      <p:cBhvr>
                                        <p:cTn id="7" dur="1000"/>
                                        <p:tgtEl>
                                          <p:spTgt spid="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7"/>
          <p:cNvSpPr txBox="1">
            <a:spLocks noGrp="1"/>
          </p:cNvSpPr>
          <p:nvPr>
            <p:ph type="title"/>
          </p:nvPr>
        </p:nvSpPr>
        <p:spPr>
          <a:xfrm>
            <a:off x="457200" y="274638"/>
            <a:ext cx="8229600" cy="99412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TW">
                <a:latin typeface="Microsoft JhengHei"/>
                <a:ea typeface="Microsoft JhengHei"/>
                <a:cs typeface="Microsoft JhengHei"/>
                <a:sym typeface="Microsoft JhengHei"/>
              </a:rPr>
              <a:t>月見草</a:t>
            </a:r>
            <a:endParaRPr/>
          </a:p>
        </p:txBody>
      </p:sp>
      <p:pic>
        <p:nvPicPr>
          <p:cNvPr id="425" name="Google Shape;425;p47" descr="月見草.jpg"/>
          <p:cNvPicPr preferRelativeResize="0"/>
          <p:nvPr/>
        </p:nvPicPr>
        <p:blipFill rotWithShape="1">
          <a:blip r:embed="rId3">
            <a:alphaModFix/>
          </a:blip>
          <a:srcRect/>
          <a:stretch/>
        </p:blipFill>
        <p:spPr>
          <a:xfrm>
            <a:off x="1187624" y="1196752"/>
            <a:ext cx="6948264" cy="5211198"/>
          </a:xfrm>
          <a:prstGeom prst="rect">
            <a:avLst/>
          </a:prstGeom>
          <a:noFill/>
          <a:ln>
            <a:noFill/>
          </a:ln>
        </p:spPr>
      </p:pic>
      <p:pic>
        <p:nvPicPr>
          <p:cNvPr id="2" name="圖片 1">
            <a:extLst>
              <a:ext uri="{FF2B5EF4-FFF2-40B4-BE49-F238E27FC236}">
                <a16:creationId xmlns:a16="http://schemas.microsoft.com/office/drawing/2014/main" id="{DDDBCD29-1FA1-ACD4-993E-AAA265481C81}"/>
              </a:ext>
            </a:extLst>
          </p:cNvPr>
          <p:cNvPicPr>
            <a:picLocks noChangeAspect="1"/>
          </p:cNvPicPr>
          <p:nvPr/>
        </p:nvPicPr>
        <p:blipFill>
          <a:blip r:embed="rId4"/>
          <a:stretch>
            <a:fillRect/>
          </a:stretch>
        </p:blipFill>
        <p:spPr>
          <a:xfrm>
            <a:off x="7940627" y="190500"/>
            <a:ext cx="1069295" cy="36512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5"/>
                                        </p:tgtEl>
                                        <p:attrNameLst>
                                          <p:attrName>style.visibility</p:attrName>
                                        </p:attrNameLst>
                                      </p:cBhvr>
                                      <p:to>
                                        <p:strVal val="visible"/>
                                      </p:to>
                                    </p:set>
                                    <p:animEffect transition="in" filter="fade">
                                      <p:cBhvr>
                                        <p:cTn id="7" dur="1000"/>
                                        <p:tgtEl>
                                          <p:spTgt spid="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48"/>
          <p:cNvSpPr txBox="1">
            <a:spLocks noGrp="1"/>
          </p:cNvSpPr>
          <p:nvPr>
            <p:ph type="title"/>
          </p:nvPr>
        </p:nvSpPr>
        <p:spPr>
          <a:xfrm>
            <a:off x="457200" y="274638"/>
            <a:ext cx="8229600" cy="106613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TW">
                <a:latin typeface="Microsoft JhengHei"/>
                <a:ea typeface="Microsoft JhengHei"/>
                <a:cs typeface="Microsoft JhengHei"/>
                <a:sym typeface="Microsoft JhengHei"/>
              </a:rPr>
              <a:t>菟絲子</a:t>
            </a:r>
            <a:endParaRPr/>
          </a:p>
        </p:txBody>
      </p:sp>
      <p:pic>
        <p:nvPicPr>
          <p:cNvPr id="431" name="Google Shape;431;p48" descr="F:\2015-0426_草漯沙丘(四)\P1250658.JPG"/>
          <p:cNvPicPr preferRelativeResize="0"/>
          <p:nvPr/>
        </p:nvPicPr>
        <p:blipFill rotWithShape="1">
          <a:blip r:embed="rId3">
            <a:alphaModFix/>
          </a:blip>
          <a:srcRect/>
          <a:stretch/>
        </p:blipFill>
        <p:spPr>
          <a:xfrm>
            <a:off x="1331640" y="1412776"/>
            <a:ext cx="6715125" cy="5037137"/>
          </a:xfrm>
          <a:prstGeom prst="rect">
            <a:avLst/>
          </a:prstGeom>
          <a:noFill/>
          <a:ln>
            <a:noFill/>
          </a:ln>
        </p:spPr>
      </p:pic>
      <p:pic>
        <p:nvPicPr>
          <p:cNvPr id="2" name="圖片 1">
            <a:extLst>
              <a:ext uri="{FF2B5EF4-FFF2-40B4-BE49-F238E27FC236}">
                <a16:creationId xmlns:a16="http://schemas.microsoft.com/office/drawing/2014/main" id="{DF1DDFAE-B9CB-3416-7D06-0099A412CD41}"/>
              </a:ext>
            </a:extLst>
          </p:cNvPr>
          <p:cNvPicPr>
            <a:picLocks noChangeAspect="1"/>
          </p:cNvPicPr>
          <p:nvPr/>
        </p:nvPicPr>
        <p:blipFill>
          <a:blip r:embed="rId4"/>
          <a:stretch>
            <a:fillRect/>
          </a:stretch>
        </p:blipFill>
        <p:spPr>
          <a:xfrm>
            <a:off x="7940627" y="190500"/>
            <a:ext cx="1069295" cy="36512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1"/>
                                        </p:tgtEl>
                                        <p:attrNameLst>
                                          <p:attrName>style.visibility</p:attrName>
                                        </p:attrNameLst>
                                      </p:cBhvr>
                                      <p:to>
                                        <p:strVal val="visible"/>
                                      </p:to>
                                    </p:set>
                                    <p:animEffect transition="in" filter="fade">
                                      <p:cBhvr>
                                        <p:cTn id="7" dur="1000"/>
                                        <p:tgtEl>
                                          <p:spTgt spid="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49"/>
          <p:cNvSpPr txBox="1">
            <a:spLocks noGrp="1"/>
          </p:cNvSpPr>
          <p:nvPr>
            <p:ph type="title"/>
          </p:nvPr>
        </p:nvSpPr>
        <p:spPr>
          <a:xfrm>
            <a:off x="457199" y="262154"/>
            <a:ext cx="8229600" cy="934598"/>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TW">
                <a:latin typeface="Microsoft JhengHei"/>
                <a:ea typeface="Microsoft JhengHei"/>
                <a:cs typeface="Microsoft JhengHei"/>
                <a:sym typeface="Microsoft JhengHei"/>
              </a:rPr>
              <a:t>沙丘植物特性</a:t>
            </a:r>
            <a:endParaRPr/>
          </a:p>
        </p:txBody>
      </p:sp>
      <p:sp>
        <p:nvSpPr>
          <p:cNvPr id="438" name="Google Shape;438;p49"/>
          <p:cNvSpPr txBox="1"/>
          <p:nvPr/>
        </p:nvSpPr>
        <p:spPr>
          <a:xfrm>
            <a:off x="683568" y="1484784"/>
            <a:ext cx="7704856" cy="452431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800">
                <a:solidFill>
                  <a:schemeClr val="dk1"/>
                </a:solidFill>
                <a:latin typeface="Microsoft JhengHei"/>
                <a:ea typeface="Microsoft JhengHei"/>
                <a:cs typeface="Microsoft JhengHei"/>
                <a:sym typeface="Microsoft JhengHei"/>
              </a:rPr>
              <a:t>海岸沙丘區長期處於</a:t>
            </a:r>
            <a:endParaRPr sz="4800">
              <a:solidFill>
                <a:schemeClr val="dk1"/>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4800">
                <a:solidFill>
                  <a:srgbClr val="FF0000"/>
                </a:solidFill>
                <a:latin typeface="Microsoft JhengHei"/>
                <a:ea typeface="Microsoft JhengHei"/>
                <a:cs typeface="Microsoft JhengHei"/>
                <a:sym typeface="Microsoft JhengHei"/>
              </a:rPr>
              <a:t>缺水</a:t>
            </a:r>
            <a:r>
              <a:rPr lang="zh-TW" sz="4800">
                <a:solidFill>
                  <a:schemeClr val="dk1"/>
                </a:solidFill>
                <a:latin typeface="Microsoft JhengHei"/>
                <a:ea typeface="Microsoft JhengHei"/>
                <a:cs typeface="Microsoft JhengHei"/>
                <a:sym typeface="Microsoft JhengHei"/>
              </a:rPr>
              <a:t>、</a:t>
            </a:r>
            <a:r>
              <a:rPr lang="zh-TW" sz="4800">
                <a:solidFill>
                  <a:srgbClr val="FF0000"/>
                </a:solidFill>
                <a:latin typeface="Microsoft JhengHei"/>
                <a:ea typeface="Microsoft JhengHei"/>
                <a:cs typeface="Microsoft JhengHei"/>
                <a:sym typeface="Microsoft JhengHei"/>
              </a:rPr>
              <a:t>強風</a:t>
            </a:r>
            <a:r>
              <a:rPr lang="zh-TW" sz="4800">
                <a:solidFill>
                  <a:schemeClr val="dk1"/>
                </a:solidFill>
                <a:latin typeface="Microsoft JhengHei"/>
                <a:ea typeface="Microsoft JhengHei"/>
                <a:cs typeface="Microsoft JhengHei"/>
                <a:sym typeface="Microsoft JhengHei"/>
              </a:rPr>
              <a:t>、</a:t>
            </a:r>
            <a:r>
              <a:rPr lang="zh-TW" sz="4800">
                <a:solidFill>
                  <a:srgbClr val="FF0000"/>
                </a:solidFill>
                <a:latin typeface="Microsoft JhengHei"/>
                <a:ea typeface="Microsoft JhengHei"/>
                <a:cs typeface="Microsoft JhengHei"/>
                <a:sym typeface="Microsoft JhengHei"/>
              </a:rPr>
              <a:t>多鹽</a:t>
            </a:r>
            <a:r>
              <a:rPr lang="zh-TW" sz="4800">
                <a:solidFill>
                  <a:schemeClr val="dk1"/>
                </a:solidFill>
                <a:latin typeface="Microsoft JhengHei"/>
                <a:ea typeface="Microsoft JhengHei"/>
                <a:cs typeface="Microsoft JhengHei"/>
                <a:sym typeface="Microsoft JhengHei"/>
              </a:rPr>
              <a:t>及</a:t>
            </a:r>
            <a:endParaRPr sz="4800">
              <a:solidFill>
                <a:schemeClr val="dk1"/>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4800">
                <a:solidFill>
                  <a:srgbClr val="FF0000"/>
                </a:solidFill>
                <a:latin typeface="Microsoft JhengHei"/>
                <a:ea typeface="Microsoft JhengHei"/>
                <a:cs typeface="Microsoft JhengHei"/>
                <a:sym typeface="Microsoft JhengHei"/>
              </a:rPr>
              <a:t>日夜溫差大</a:t>
            </a:r>
            <a:r>
              <a:rPr lang="zh-TW" sz="4800">
                <a:solidFill>
                  <a:schemeClr val="dk1"/>
                </a:solidFill>
                <a:latin typeface="Microsoft JhengHei"/>
                <a:ea typeface="Microsoft JhengHei"/>
                <a:cs typeface="Microsoft JhengHei"/>
                <a:sym typeface="Microsoft JhengHei"/>
              </a:rPr>
              <a:t>的氣候，為適應惡劣的生存環境，這些植物發展出</a:t>
            </a:r>
            <a:r>
              <a:rPr lang="zh-TW" sz="4800">
                <a:solidFill>
                  <a:srgbClr val="FF0000"/>
                </a:solidFill>
                <a:latin typeface="Microsoft JhengHei"/>
                <a:ea typeface="Microsoft JhengHei"/>
                <a:cs typeface="Microsoft JhengHei"/>
                <a:sym typeface="Microsoft JhengHei"/>
              </a:rPr>
              <a:t>特有的生存機制</a:t>
            </a:r>
            <a:r>
              <a:rPr lang="zh-TW" sz="4800">
                <a:solidFill>
                  <a:schemeClr val="dk1"/>
                </a:solidFill>
                <a:latin typeface="Microsoft JhengHei"/>
                <a:ea typeface="Microsoft JhengHei"/>
                <a:cs typeface="Microsoft JhengHei"/>
                <a:sym typeface="Microsoft JhengHei"/>
              </a:rPr>
              <a:t>。</a:t>
            </a:r>
            <a:endParaRPr sz="4800">
              <a:solidFill>
                <a:schemeClr val="dk1"/>
              </a:solidFill>
              <a:latin typeface="Microsoft JhengHei"/>
              <a:ea typeface="Microsoft JhengHei"/>
              <a:cs typeface="Microsoft JhengHei"/>
              <a:sym typeface="Microsoft JhengHei"/>
            </a:endParaRPr>
          </a:p>
          <a:p>
            <a:pPr marL="0" marR="0" lvl="0" indent="0" algn="l" rtl="0">
              <a:spcBef>
                <a:spcPts val="0"/>
              </a:spcBef>
              <a:spcAft>
                <a:spcPts val="0"/>
              </a:spcAft>
              <a:buNone/>
            </a:pPr>
            <a:endParaRPr sz="2400">
              <a:solidFill>
                <a:schemeClr val="dk1"/>
              </a:solidFill>
              <a:latin typeface="Microsoft JhengHei"/>
              <a:ea typeface="Microsoft JhengHei"/>
              <a:cs typeface="Microsoft JhengHei"/>
              <a:sym typeface="Microsoft JhengHei"/>
            </a:endParaRPr>
          </a:p>
          <a:p>
            <a:pPr marL="0" marR="0" lvl="0" indent="0" algn="l" rtl="0">
              <a:spcBef>
                <a:spcPts val="0"/>
              </a:spcBef>
              <a:spcAft>
                <a:spcPts val="0"/>
              </a:spcAft>
              <a:buNone/>
            </a:pPr>
            <a:endParaRPr sz="2400">
              <a:solidFill>
                <a:schemeClr val="dk1"/>
              </a:solidFill>
              <a:latin typeface="Microsoft JhengHei"/>
              <a:ea typeface="Microsoft JhengHei"/>
              <a:cs typeface="Microsoft JhengHei"/>
              <a:sym typeface="Microsoft JhengHei"/>
            </a:endParaRPr>
          </a:p>
        </p:txBody>
      </p:sp>
      <p:pic>
        <p:nvPicPr>
          <p:cNvPr id="2" name="圖片 1">
            <a:extLst>
              <a:ext uri="{FF2B5EF4-FFF2-40B4-BE49-F238E27FC236}">
                <a16:creationId xmlns:a16="http://schemas.microsoft.com/office/drawing/2014/main" id="{3E4485C5-1E1A-6938-0C10-FDC29EC14560}"/>
              </a:ext>
            </a:extLst>
          </p:cNvPr>
          <p:cNvPicPr>
            <a:picLocks noChangeAspect="1"/>
          </p:cNvPicPr>
          <p:nvPr/>
        </p:nvPicPr>
        <p:blipFill>
          <a:blip r:embed="rId3"/>
          <a:stretch>
            <a:fillRect/>
          </a:stretch>
        </p:blipFill>
        <p:spPr>
          <a:xfrm>
            <a:off x="7940627" y="190500"/>
            <a:ext cx="1069295" cy="365125"/>
          </a:xfrm>
          <a:prstGeom prst="rect">
            <a:avLst/>
          </a:prstGeom>
        </p:spPr>
      </p:pic>
    </p:spTree>
  </p:cSld>
  <p:clrMapOvr>
    <a:masterClrMapping/>
  </p:clrMapOvr>
  <p:transition spd="slow">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zh-TW"/>
              <a:t>草漯沙丘在哪裡</a:t>
            </a:r>
            <a:endParaRPr/>
          </a:p>
        </p:txBody>
      </p:sp>
      <p:sp>
        <p:nvSpPr>
          <p:cNvPr id="113" name="Google Shape;113;p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Char char="•"/>
            </a:pPr>
            <a:r>
              <a:rPr lang="zh-TW"/>
              <a:t>小朋友 </a:t>
            </a:r>
            <a:endParaRPr/>
          </a:p>
          <a:p>
            <a:pPr marL="0" lvl="0" indent="0" algn="l" rtl="0">
              <a:spcBef>
                <a:spcPts val="640"/>
              </a:spcBef>
              <a:spcAft>
                <a:spcPts val="0"/>
              </a:spcAft>
              <a:buClr>
                <a:schemeClr val="dk1"/>
              </a:buClr>
              <a:buSzPts val="3200"/>
              <a:buNone/>
            </a:pPr>
            <a:r>
              <a:rPr lang="zh-TW"/>
              <a:t>    我們一起來使用看看GOOGLE  EARTH吧!</a:t>
            </a:r>
            <a:endParaRPr/>
          </a:p>
          <a:p>
            <a:pPr marL="0" lvl="0" indent="0" algn="l" rtl="0">
              <a:spcBef>
                <a:spcPts val="640"/>
              </a:spcBef>
              <a:spcAft>
                <a:spcPts val="0"/>
              </a:spcAft>
              <a:buClr>
                <a:schemeClr val="dk1"/>
              </a:buClr>
              <a:buSzPts val="3200"/>
              <a:buNone/>
            </a:pPr>
            <a:r>
              <a:rPr lang="zh-TW"/>
              <a:t>    並和同學分享你看到了什麼?</a:t>
            </a:r>
            <a:endParaRPr/>
          </a:p>
          <a:p>
            <a:pPr marL="0" lvl="0" indent="0" algn="l" rtl="0">
              <a:spcBef>
                <a:spcPts val="640"/>
              </a:spcBef>
              <a:spcAft>
                <a:spcPts val="0"/>
              </a:spcAft>
              <a:buClr>
                <a:schemeClr val="dk1"/>
              </a:buClr>
              <a:buSzPts val="3200"/>
              <a:buNone/>
            </a:pPr>
            <a:r>
              <a:rPr lang="zh-TW"/>
              <a:t>    發現了什麼?</a:t>
            </a:r>
            <a:endParaRPr/>
          </a:p>
          <a:p>
            <a:pPr marL="0" lvl="0" indent="0" algn="l" rtl="0">
              <a:spcBef>
                <a:spcPts val="640"/>
              </a:spcBef>
              <a:spcAft>
                <a:spcPts val="0"/>
              </a:spcAft>
              <a:buClr>
                <a:schemeClr val="dk1"/>
              </a:buClr>
              <a:buSzPts val="3200"/>
              <a:buNone/>
            </a:pPr>
            <a:endParaRPr/>
          </a:p>
          <a:p>
            <a:pPr marL="342900" lvl="0" indent="-342900" algn="l" rtl="0">
              <a:spcBef>
                <a:spcPts val="640"/>
              </a:spcBef>
              <a:spcAft>
                <a:spcPts val="0"/>
              </a:spcAft>
              <a:buClr>
                <a:schemeClr val="dk1"/>
              </a:buClr>
              <a:buSzPts val="3200"/>
              <a:buChar char="•"/>
            </a:pPr>
            <a:r>
              <a:rPr lang="zh-TW" u="sng">
                <a:solidFill>
                  <a:schemeClr val="hlink"/>
                </a:solidFill>
                <a:hlinkClick r:id="rId3"/>
              </a:rPr>
              <a:t>草漯沙丘</a:t>
            </a:r>
            <a:endParaRPr/>
          </a:p>
        </p:txBody>
      </p:sp>
      <p:pic>
        <p:nvPicPr>
          <p:cNvPr id="2" name="圖片 1">
            <a:extLst>
              <a:ext uri="{FF2B5EF4-FFF2-40B4-BE49-F238E27FC236}">
                <a16:creationId xmlns:a16="http://schemas.microsoft.com/office/drawing/2014/main" id="{60EC8E97-8E4D-410D-1F7D-875FFFF8FC5B}"/>
              </a:ext>
            </a:extLst>
          </p:cNvPr>
          <p:cNvPicPr>
            <a:picLocks noChangeAspect="1"/>
          </p:cNvPicPr>
          <p:nvPr/>
        </p:nvPicPr>
        <p:blipFill>
          <a:blip r:embed="rId4"/>
          <a:stretch>
            <a:fillRect/>
          </a:stretch>
        </p:blipFill>
        <p:spPr>
          <a:xfrm>
            <a:off x="7447823" y="190500"/>
            <a:ext cx="1562100" cy="533400"/>
          </a:xfrm>
          <a:prstGeom prst="rect">
            <a:avLst/>
          </a:prstGeom>
        </p:spPr>
      </p:pic>
    </p:spTree>
  </p:cSld>
  <p:clrMapOvr>
    <a:masterClrMapping/>
  </p:clrMapOvr>
  <p:transition spd="slow">
    <p:rand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50"/>
          <p:cNvSpPr txBox="1">
            <a:spLocks noGrp="1"/>
          </p:cNvSpPr>
          <p:nvPr>
            <p:ph type="title"/>
          </p:nvPr>
        </p:nvSpPr>
        <p:spPr>
          <a:xfrm>
            <a:off x="457199" y="262154"/>
            <a:ext cx="8229600" cy="934598"/>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TW">
                <a:latin typeface="Microsoft JhengHei"/>
                <a:ea typeface="Microsoft JhengHei"/>
                <a:cs typeface="Microsoft JhengHei"/>
                <a:sym typeface="Microsoft JhengHei"/>
              </a:rPr>
              <a:t>沙丘植物特性</a:t>
            </a:r>
            <a:endParaRPr/>
          </a:p>
        </p:txBody>
      </p:sp>
      <p:sp>
        <p:nvSpPr>
          <p:cNvPr id="445" name="Google Shape;445;p50"/>
          <p:cNvSpPr txBox="1"/>
          <p:nvPr/>
        </p:nvSpPr>
        <p:spPr>
          <a:xfrm>
            <a:off x="683568" y="1484784"/>
            <a:ext cx="7704856" cy="61401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000">
                <a:solidFill>
                  <a:schemeClr val="dk1"/>
                </a:solidFill>
                <a:latin typeface="Microsoft JhengHei"/>
                <a:ea typeface="Microsoft JhengHei"/>
                <a:cs typeface="Microsoft JhengHei"/>
                <a:sym typeface="Microsoft JhengHei"/>
              </a:rPr>
              <a:t>1.</a:t>
            </a:r>
            <a:r>
              <a:rPr lang="zh-TW" sz="3000" b="1">
                <a:solidFill>
                  <a:srgbClr val="FF0000"/>
                </a:solidFill>
                <a:latin typeface="Microsoft JhengHei"/>
                <a:ea typeface="Microsoft JhengHei"/>
                <a:cs typeface="Microsoft JhengHei"/>
                <a:sym typeface="Microsoft JhengHei"/>
              </a:rPr>
              <a:t>匍匐生長</a:t>
            </a:r>
            <a:r>
              <a:rPr lang="zh-TW" sz="3000">
                <a:solidFill>
                  <a:schemeClr val="dk1"/>
                </a:solidFill>
                <a:latin typeface="Microsoft JhengHei"/>
                <a:ea typeface="Microsoft JhengHei"/>
                <a:cs typeface="Microsoft JhengHei"/>
                <a:sym typeface="Microsoft JhengHei"/>
              </a:rPr>
              <a:t>：將本身的莖與葉儘量貼近地面，    以避免強風及鹽害。</a:t>
            </a:r>
            <a:endParaRPr/>
          </a:p>
          <a:p>
            <a:pPr marL="0" marR="0" lvl="0" indent="0" algn="l" rtl="0">
              <a:lnSpc>
                <a:spcPct val="150000"/>
              </a:lnSpc>
              <a:spcBef>
                <a:spcPts val="0"/>
              </a:spcBef>
              <a:spcAft>
                <a:spcPts val="0"/>
              </a:spcAft>
              <a:buNone/>
            </a:pPr>
            <a:r>
              <a:rPr lang="zh-TW" sz="3000">
                <a:solidFill>
                  <a:schemeClr val="dk1"/>
                </a:solidFill>
                <a:latin typeface="Microsoft JhengHei"/>
                <a:ea typeface="Microsoft JhengHei"/>
                <a:cs typeface="Microsoft JhengHei"/>
                <a:sym typeface="Microsoft JhengHei"/>
              </a:rPr>
              <a:t>2.</a:t>
            </a:r>
            <a:r>
              <a:rPr lang="zh-TW" sz="3000" b="1">
                <a:solidFill>
                  <a:srgbClr val="FF0000"/>
                </a:solidFill>
                <a:latin typeface="Microsoft JhengHei"/>
                <a:ea typeface="Microsoft JhengHei"/>
                <a:cs typeface="Microsoft JhengHei"/>
                <a:sym typeface="Microsoft JhengHei"/>
              </a:rPr>
              <a:t>不定根的延伸</a:t>
            </a:r>
            <a:r>
              <a:rPr lang="zh-TW" sz="3000">
                <a:solidFill>
                  <a:schemeClr val="dk1"/>
                </a:solidFill>
                <a:latin typeface="Microsoft JhengHei"/>
                <a:ea typeface="Microsoft JhengHei"/>
                <a:cs typeface="Microsoft JhengHei"/>
                <a:sym typeface="Microsoft JhengHei"/>
              </a:rPr>
              <a:t>：在芽的節上長出不定根，除可固定植物本身，亦可增加根部水份及養份的吸收。</a:t>
            </a:r>
            <a:endParaRPr/>
          </a:p>
          <a:p>
            <a:pPr marL="0" marR="0" lvl="0" indent="0" algn="l" rtl="0">
              <a:spcBef>
                <a:spcPts val="0"/>
              </a:spcBef>
              <a:spcAft>
                <a:spcPts val="0"/>
              </a:spcAft>
              <a:buNone/>
            </a:pPr>
            <a:r>
              <a:rPr lang="zh-TW" sz="3000">
                <a:solidFill>
                  <a:schemeClr val="dk1"/>
                </a:solidFill>
                <a:latin typeface="Microsoft JhengHei"/>
                <a:ea typeface="Microsoft JhengHei"/>
                <a:cs typeface="Microsoft JhengHei"/>
                <a:sym typeface="Microsoft JhengHei"/>
              </a:rPr>
              <a:t>3.</a:t>
            </a:r>
            <a:r>
              <a:rPr lang="zh-TW" sz="3000" b="1">
                <a:solidFill>
                  <a:srgbClr val="FF0000"/>
                </a:solidFill>
                <a:latin typeface="Microsoft JhengHei"/>
                <a:ea typeface="Microsoft JhengHei"/>
                <a:cs typeface="Microsoft JhengHei"/>
                <a:sym typeface="Microsoft JhengHei"/>
              </a:rPr>
              <a:t>莖葉特化</a:t>
            </a:r>
            <a:r>
              <a:rPr lang="zh-TW" sz="3000">
                <a:solidFill>
                  <a:schemeClr val="dk1"/>
                </a:solidFill>
                <a:latin typeface="Microsoft JhengHei"/>
                <a:ea typeface="Microsoft JhengHei"/>
                <a:cs typeface="Microsoft JhengHei"/>
                <a:sym typeface="Microsoft JhengHei"/>
              </a:rPr>
              <a:t>：莖葉肥厚，葉被臘質、絨毛，或特化成細針狀，可避免水份的過度蒸散。</a:t>
            </a:r>
            <a:endParaRPr/>
          </a:p>
          <a:p>
            <a:pPr marL="0" marR="0" lvl="0" indent="0" algn="l" rtl="0">
              <a:lnSpc>
                <a:spcPct val="150000"/>
              </a:lnSpc>
              <a:spcBef>
                <a:spcPts val="0"/>
              </a:spcBef>
              <a:spcAft>
                <a:spcPts val="0"/>
              </a:spcAft>
              <a:buNone/>
            </a:pPr>
            <a:r>
              <a:rPr lang="zh-TW" sz="3000">
                <a:solidFill>
                  <a:schemeClr val="dk1"/>
                </a:solidFill>
                <a:latin typeface="Microsoft JhengHei"/>
                <a:ea typeface="Microsoft JhengHei"/>
                <a:cs typeface="Microsoft JhengHei"/>
                <a:sym typeface="Microsoft JhengHei"/>
              </a:rPr>
              <a:t>4.</a:t>
            </a:r>
            <a:r>
              <a:rPr lang="zh-TW" sz="3000" b="1">
                <a:solidFill>
                  <a:srgbClr val="FF0000"/>
                </a:solidFill>
                <a:latin typeface="Microsoft JhengHei"/>
                <a:ea typeface="Microsoft JhengHei"/>
                <a:cs typeface="Microsoft JhengHei"/>
                <a:sym typeface="Microsoft JhengHei"/>
              </a:rPr>
              <a:t>隱莖藏根</a:t>
            </a:r>
            <a:r>
              <a:rPr lang="zh-TW" sz="3000">
                <a:solidFill>
                  <a:schemeClr val="dk1"/>
                </a:solidFill>
                <a:latin typeface="Microsoft JhengHei"/>
                <a:ea typeface="Microsoft JhengHei"/>
                <a:cs typeface="Microsoft JhengHei"/>
                <a:sym typeface="Microsoft JhengHei"/>
              </a:rPr>
              <a:t>：除了根深植於地下外，將莖也埋藏於沙層之下，以避免強風及鹽害。</a:t>
            </a:r>
            <a:endParaRPr/>
          </a:p>
          <a:p>
            <a:pPr marL="0" marR="0" lvl="0" indent="0" algn="l" rtl="0">
              <a:spcBef>
                <a:spcPts val="0"/>
              </a:spcBef>
              <a:spcAft>
                <a:spcPts val="0"/>
              </a:spcAft>
              <a:buNone/>
            </a:pPr>
            <a:endParaRPr sz="2400">
              <a:solidFill>
                <a:schemeClr val="dk1"/>
              </a:solidFill>
              <a:latin typeface="Microsoft JhengHei"/>
              <a:ea typeface="Microsoft JhengHei"/>
              <a:cs typeface="Microsoft JhengHei"/>
              <a:sym typeface="Microsoft JhengHei"/>
            </a:endParaRPr>
          </a:p>
          <a:p>
            <a:pPr marL="0" marR="0" lvl="0" indent="0" algn="l" rtl="0">
              <a:spcBef>
                <a:spcPts val="0"/>
              </a:spcBef>
              <a:spcAft>
                <a:spcPts val="0"/>
              </a:spcAft>
              <a:buNone/>
            </a:pPr>
            <a:endParaRPr sz="2400">
              <a:solidFill>
                <a:schemeClr val="dk1"/>
              </a:solidFill>
              <a:latin typeface="Microsoft JhengHei"/>
              <a:ea typeface="Microsoft JhengHei"/>
              <a:cs typeface="Microsoft JhengHei"/>
              <a:sym typeface="Microsoft JhengHei"/>
            </a:endParaRPr>
          </a:p>
        </p:txBody>
      </p:sp>
      <p:pic>
        <p:nvPicPr>
          <p:cNvPr id="2" name="圖片 1">
            <a:extLst>
              <a:ext uri="{FF2B5EF4-FFF2-40B4-BE49-F238E27FC236}">
                <a16:creationId xmlns:a16="http://schemas.microsoft.com/office/drawing/2014/main" id="{CB5E1232-256E-A7D5-D54E-91EC022E1698}"/>
              </a:ext>
            </a:extLst>
          </p:cNvPr>
          <p:cNvPicPr>
            <a:picLocks noChangeAspect="1"/>
          </p:cNvPicPr>
          <p:nvPr/>
        </p:nvPicPr>
        <p:blipFill>
          <a:blip r:embed="rId3"/>
          <a:stretch>
            <a:fillRect/>
          </a:stretch>
        </p:blipFill>
        <p:spPr>
          <a:xfrm>
            <a:off x="7940627" y="190500"/>
            <a:ext cx="1069295" cy="365125"/>
          </a:xfrm>
          <a:prstGeom prst="rect">
            <a:avLst/>
          </a:prstGeom>
        </p:spPr>
      </p:pic>
    </p:spTree>
  </p:cSld>
  <p:clrMapOvr>
    <a:masterClrMapping/>
  </p:clrMapOvr>
  <p:transition spd="slow">
    <p:rand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5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262626"/>
              </a:buClr>
              <a:buSzPts val="4400"/>
              <a:buFont typeface="Microsoft JhengHei"/>
              <a:buNone/>
            </a:pPr>
            <a:r>
              <a:rPr lang="zh-TW" b="1">
                <a:solidFill>
                  <a:srgbClr val="262626"/>
                </a:solidFill>
                <a:latin typeface="Microsoft JhengHei"/>
                <a:ea typeface="Microsoft JhengHei"/>
                <a:cs typeface="Microsoft JhengHei"/>
                <a:sym typeface="Microsoft JhengHei"/>
              </a:rPr>
              <a:t>草漯沙丘的威脅</a:t>
            </a:r>
            <a:endParaRPr>
              <a:latin typeface="Microsoft JhengHei"/>
              <a:ea typeface="Microsoft JhengHei"/>
              <a:cs typeface="Microsoft JhengHei"/>
              <a:sym typeface="Microsoft JhengHei"/>
            </a:endParaRPr>
          </a:p>
        </p:txBody>
      </p:sp>
      <p:sp>
        <p:nvSpPr>
          <p:cNvPr id="451" name="Google Shape;451;p51"/>
          <p:cNvSpPr txBox="1">
            <a:spLocks noGrp="1"/>
          </p:cNvSpPr>
          <p:nvPr>
            <p:ph type="body" idx="1"/>
          </p:nvPr>
        </p:nvSpPr>
        <p:spPr>
          <a:xfrm>
            <a:off x="899592" y="1600200"/>
            <a:ext cx="7128792"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600"/>
              <a:buChar char="•"/>
            </a:pPr>
            <a:r>
              <a:rPr lang="zh-TW" sz="3600">
                <a:latin typeface="Microsoft JhengHei"/>
                <a:ea typeface="Microsoft JhengHei"/>
                <a:cs typeface="Microsoft JhengHei"/>
                <a:sym typeface="Microsoft JhengHei"/>
              </a:rPr>
              <a:t>草漯沙丘的景點受到多重的</a:t>
            </a:r>
            <a:r>
              <a:rPr lang="zh-TW" sz="3600">
                <a:solidFill>
                  <a:srgbClr val="FF0000"/>
                </a:solidFill>
                <a:latin typeface="Microsoft JhengHei"/>
                <a:ea typeface="Microsoft JhengHei"/>
                <a:cs typeface="Microsoft JhengHei"/>
                <a:sym typeface="Microsoft JhengHei"/>
              </a:rPr>
              <a:t>威脅</a:t>
            </a:r>
            <a:r>
              <a:rPr lang="zh-TW" sz="3600">
                <a:latin typeface="Microsoft JhengHei"/>
                <a:ea typeface="Microsoft JhengHei"/>
                <a:cs typeface="Microsoft JhengHei"/>
                <a:sym typeface="Microsoft JhengHei"/>
              </a:rPr>
              <a:t>，甚至</a:t>
            </a:r>
            <a:r>
              <a:rPr lang="zh-TW" sz="3600">
                <a:solidFill>
                  <a:srgbClr val="FF0000"/>
                </a:solidFill>
                <a:latin typeface="Microsoft JhengHei"/>
                <a:ea typeface="Microsoft JhengHei"/>
                <a:cs typeface="Microsoft JhengHei"/>
                <a:sym typeface="Microsoft JhengHei"/>
              </a:rPr>
              <a:t>破壞</a:t>
            </a:r>
            <a:r>
              <a:rPr lang="zh-TW" sz="3600">
                <a:latin typeface="Microsoft JhengHei"/>
                <a:ea typeface="Microsoft JhengHei"/>
                <a:cs typeface="Microsoft JhengHei"/>
                <a:sym typeface="Microsoft JhengHei"/>
              </a:rPr>
              <a:t>。</a:t>
            </a:r>
            <a:endParaRPr sz="3600">
              <a:latin typeface="Microsoft JhengHei"/>
              <a:ea typeface="Microsoft JhengHei"/>
              <a:cs typeface="Microsoft JhengHei"/>
              <a:sym typeface="Microsoft JhengHei"/>
            </a:endParaRPr>
          </a:p>
          <a:p>
            <a:pPr marL="342900" lvl="0" indent="-342900" algn="l" rtl="0">
              <a:spcBef>
                <a:spcPts val="720"/>
              </a:spcBef>
              <a:spcAft>
                <a:spcPts val="0"/>
              </a:spcAft>
              <a:buClr>
                <a:schemeClr val="dk1"/>
              </a:buClr>
              <a:buSzPts val="3600"/>
              <a:buChar char="•"/>
            </a:pPr>
            <a:r>
              <a:rPr lang="zh-TW" sz="3600">
                <a:latin typeface="Microsoft JhengHei"/>
                <a:ea typeface="Microsoft JhengHei"/>
                <a:cs typeface="Microsoft JhengHei"/>
                <a:sym typeface="Microsoft JhengHei"/>
              </a:rPr>
              <a:t>主要可見的威脅及破壞，</a:t>
            </a:r>
            <a:endParaRPr sz="3600">
              <a:latin typeface="Microsoft JhengHei"/>
              <a:ea typeface="Microsoft JhengHei"/>
              <a:cs typeface="Microsoft JhengHei"/>
              <a:sym typeface="Microsoft JhengHei"/>
            </a:endParaRPr>
          </a:p>
          <a:p>
            <a:pPr marL="0" lvl="0" indent="0" algn="l" rtl="0">
              <a:spcBef>
                <a:spcPts val="720"/>
              </a:spcBef>
              <a:spcAft>
                <a:spcPts val="0"/>
              </a:spcAft>
              <a:buClr>
                <a:schemeClr val="dk1"/>
              </a:buClr>
              <a:buSzPts val="3600"/>
              <a:buNone/>
            </a:pPr>
            <a:r>
              <a:rPr lang="zh-TW" sz="3600">
                <a:latin typeface="Microsoft JhengHei"/>
                <a:ea typeface="Microsoft JhengHei"/>
                <a:cs typeface="Microsoft JhengHei"/>
                <a:sym typeface="Microsoft JhengHei"/>
              </a:rPr>
              <a:t>   有</a:t>
            </a:r>
            <a:r>
              <a:rPr lang="zh-TW" sz="3600">
                <a:solidFill>
                  <a:srgbClr val="FF0000"/>
                </a:solidFill>
                <a:latin typeface="Microsoft JhengHei"/>
                <a:ea typeface="Microsoft JhengHei"/>
                <a:cs typeface="Microsoft JhengHei"/>
                <a:sym typeface="Microsoft JhengHei"/>
              </a:rPr>
              <a:t>五大類</a:t>
            </a:r>
            <a:r>
              <a:rPr lang="zh-TW" sz="3600">
                <a:latin typeface="Microsoft JhengHei"/>
                <a:ea typeface="Microsoft JhengHei"/>
                <a:cs typeface="Microsoft JhengHei"/>
                <a:sym typeface="Microsoft JhengHei"/>
              </a:rPr>
              <a:t>。</a:t>
            </a:r>
            <a:endParaRPr sz="3600">
              <a:latin typeface="Microsoft JhengHei"/>
              <a:ea typeface="Microsoft JhengHei"/>
              <a:cs typeface="Microsoft JhengHei"/>
              <a:sym typeface="Microsoft JhengHei"/>
            </a:endParaRPr>
          </a:p>
          <a:p>
            <a:pPr marL="342900" lvl="0" indent="-139700" algn="l" rtl="0">
              <a:spcBef>
                <a:spcPts val="640"/>
              </a:spcBef>
              <a:spcAft>
                <a:spcPts val="0"/>
              </a:spcAft>
              <a:buClr>
                <a:schemeClr val="dk1"/>
              </a:buClr>
              <a:buSzPts val="3200"/>
              <a:buNone/>
            </a:pPr>
            <a:endParaRPr>
              <a:latin typeface="Microsoft JhengHei"/>
              <a:ea typeface="Microsoft JhengHei"/>
              <a:cs typeface="Microsoft JhengHei"/>
              <a:sym typeface="Microsoft JhengHei"/>
            </a:endParaRPr>
          </a:p>
        </p:txBody>
      </p:sp>
      <p:pic>
        <p:nvPicPr>
          <p:cNvPr id="2" name="圖片 1">
            <a:extLst>
              <a:ext uri="{FF2B5EF4-FFF2-40B4-BE49-F238E27FC236}">
                <a16:creationId xmlns:a16="http://schemas.microsoft.com/office/drawing/2014/main" id="{2A5D1549-2BF8-D81C-7D7E-A86FAB10F004}"/>
              </a:ext>
            </a:extLst>
          </p:cNvPr>
          <p:cNvPicPr>
            <a:picLocks noChangeAspect="1"/>
          </p:cNvPicPr>
          <p:nvPr/>
        </p:nvPicPr>
        <p:blipFill>
          <a:blip r:embed="rId3"/>
          <a:stretch>
            <a:fillRect/>
          </a:stretch>
        </p:blipFill>
        <p:spPr>
          <a:xfrm>
            <a:off x="7940627" y="190500"/>
            <a:ext cx="1069295" cy="365125"/>
          </a:xfrm>
          <a:prstGeom prst="rect">
            <a:avLst/>
          </a:prstGeom>
        </p:spPr>
      </p:pic>
    </p:spTree>
  </p:cSld>
  <p:clrMapOvr>
    <a:masterClrMapping/>
  </p:clrMapOvr>
  <p:transition spd="slow">
    <p:rand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52"/>
          <p:cNvSpPr txBox="1">
            <a:spLocks noGrp="1"/>
          </p:cNvSpPr>
          <p:nvPr>
            <p:ph type="title"/>
          </p:nvPr>
        </p:nvSpPr>
        <p:spPr>
          <a:xfrm>
            <a:off x="457200" y="274638"/>
            <a:ext cx="8229600" cy="922114"/>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TW">
                <a:latin typeface="Microsoft JhengHei"/>
                <a:ea typeface="Microsoft JhengHei"/>
                <a:cs typeface="Microsoft JhengHei"/>
                <a:sym typeface="Microsoft JhengHei"/>
              </a:rPr>
              <a:t>1.</a:t>
            </a:r>
            <a:r>
              <a:rPr lang="zh-TW">
                <a:solidFill>
                  <a:srgbClr val="FF0000"/>
                </a:solidFill>
                <a:latin typeface="Microsoft JhengHei"/>
                <a:ea typeface="Microsoft JhengHei"/>
                <a:cs typeface="Microsoft JhengHei"/>
                <a:sym typeface="Microsoft JhengHei"/>
              </a:rPr>
              <a:t>風力發電站</a:t>
            </a:r>
            <a:r>
              <a:rPr lang="zh-TW">
                <a:latin typeface="Microsoft JhengHei"/>
                <a:ea typeface="Microsoft JhengHei"/>
                <a:cs typeface="Microsoft JhengHei"/>
                <a:sym typeface="Microsoft JhengHei"/>
              </a:rPr>
              <a:t>的開發與建置</a:t>
            </a:r>
            <a:endParaRPr/>
          </a:p>
        </p:txBody>
      </p:sp>
      <p:pic>
        <p:nvPicPr>
          <p:cNvPr id="457" name="Google Shape;457;p52" descr="J:\DCIM\104_PANA\P1040393.JPG"/>
          <p:cNvPicPr preferRelativeResize="0"/>
          <p:nvPr/>
        </p:nvPicPr>
        <p:blipFill rotWithShape="1">
          <a:blip r:embed="rId3">
            <a:alphaModFix/>
          </a:blip>
          <a:srcRect/>
          <a:stretch/>
        </p:blipFill>
        <p:spPr>
          <a:xfrm>
            <a:off x="2339752" y="1196752"/>
            <a:ext cx="4176464" cy="5568154"/>
          </a:xfrm>
          <a:prstGeom prst="rect">
            <a:avLst/>
          </a:prstGeom>
          <a:noFill/>
          <a:ln>
            <a:noFill/>
          </a:ln>
        </p:spPr>
      </p:pic>
      <p:pic>
        <p:nvPicPr>
          <p:cNvPr id="2" name="圖片 1">
            <a:extLst>
              <a:ext uri="{FF2B5EF4-FFF2-40B4-BE49-F238E27FC236}">
                <a16:creationId xmlns:a16="http://schemas.microsoft.com/office/drawing/2014/main" id="{12A60B7C-8249-8492-93EE-D853C9338042}"/>
              </a:ext>
            </a:extLst>
          </p:cNvPr>
          <p:cNvPicPr>
            <a:picLocks noChangeAspect="1"/>
          </p:cNvPicPr>
          <p:nvPr/>
        </p:nvPicPr>
        <p:blipFill>
          <a:blip r:embed="rId4"/>
          <a:stretch>
            <a:fillRect/>
          </a:stretch>
        </p:blipFill>
        <p:spPr>
          <a:xfrm>
            <a:off x="7940627" y="190500"/>
            <a:ext cx="1069295" cy="36512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7"/>
                                        </p:tgtEl>
                                        <p:attrNameLst>
                                          <p:attrName>style.visibility</p:attrName>
                                        </p:attrNameLst>
                                      </p:cBhvr>
                                      <p:to>
                                        <p:strVal val="visible"/>
                                      </p:to>
                                    </p:set>
                                    <p:animEffect transition="in" filter="fade">
                                      <p:cBhvr>
                                        <p:cTn id="7" dur="1000"/>
                                        <p:tgtEl>
                                          <p:spTgt spid="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5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TW">
                <a:latin typeface="Microsoft JhengHei"/>
                <a:ea typeface="Microsoft JhengHei"/>
                <a:cs typeface="Microsoft JhengHei"/>
                <a:sym typeface="Microsoft JhengHei"/>
              </a:rPr>
              <a:t>2.</a:t>
            </a:r>
            <a:r>
              <a:rPr lang="zh-TW">
                <a:solidFill>
                  <a:srgbClr val="FF0000"/>
                </a:solidFill>
                <a:latin typeface="Microsoft JhengHei"/>
                <a:ea typeface="Microsoft JhengHei"/>
                <a:cs typeface="Microsoft JhengHei"/>
                <a:sym typeface="Microsoft JhengHei"/>
              </a:rPr>
              <a:t>垃圾掩埋場</a:t>
            </a:r>
            <a:r>
              <a:rPr lang="zh-TW">
                <a:latin typeface="Microsoft JhengHei"/>
                <a:ea typeface="Microsoft JhengHei"/>
                <a:cs typeface="Microsoft JhengHei"/>
                <a:sym typeface="Microsoft JhengHei"/>
              </a:rPr>
              <a:t>的開闢</a:t>
            </a:r>
            <a:endParaRPr>
              <a:latin typeface="Microsoft JhengHei"/>
              <a:ea typeface="Microsoft JhengHei"/>
              <a:cs typeface="Microsoft JhengHei"/>
              <a:sym typeface="Microsoft JhengHei"/>
            </a:endParaRPr>
          </a:p>
        </p:txBody>
      </p:sp>
      <p:pic>
        <p:nvPicPr>
          <p:cNvPr id="463" name="Google Shape;463;p53" descr="J:\DCIM\104_PANA\P1040385.JPG"/>
          <p:cNvPicPr preferRelativeResize="0"/>
          <p:nvPr/>
        </p:nvPicPr>
        <p:blipFill rotWithShape="1">
          <a:blip r:embed="rId3">
            <a:alphaModFix/>
          </a:blip>
          <a:srcRect/>
          <a:stretch/>
        </p:blipFill>
        <p:spPr>
          <a:xfrm>
            <a:off x="1259632" y="1340768"/>
            <a:ext cx="6848475" cy="5133975"/>
          </a:xfrm>
          <a:prstGeom prst="rect">
            <a:avLst/>
          </a:prstGeom>
          <a:noFill/>
          <a:ln>
            <a:noFill/>
          </a:ln>
        </p:spPr>
      </p:pic>
      <p:pic>
        <p:nvPicPr>
          <p:cNvPr id="2" name="圖片 1">
            <a:extLst>
              <a:ext uri="{FF2B5EF4-FFF2-40B4-BE49-F238E27FC236}">
                <a16:creationId xmlns:a16="http://schemas.microsoft.com/office/drawing/2014/main" id="{70BFEAF7-0B13-4E59-9990-20FCCE7AA67A}"/>
              </a:ext>
            </a:extLst>
          </p:cNvPr>
          <p:cNvPicPr>
            <a:picLocks noChangeAspect="1"/>
          </p:cNvPicPr>
          <p:nvPr/>
        </p:nvPicPr>
        <p:blipFill>
          <a:blip r:embed="rId4"/>
          <a:stretch>
            <a:fillRect/>
          </a:stretch>
        </p:blipFill>
        <p:spPr>
          <a:xfrm>
            <a:off x="7940627" y="190500"/>
            <a:ext cx="1069295" cy="36512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3"/>
                                        </p:tgtEl>
                                        <p:attrNameLst>
                                          <p:attrName>style.visibility</p:attrName>
                                        </p:attrNameLst>
                                      </p:cBhvr>
                                      <p:to>
                                        <p:strVal val="visible"/>
                                      </p:to>
                                    </p:set>
                                    <p:animEffect transition="in" filter="fade">
                                      <p:cBhvr>
                                        <p:cTn id="7" dur="1000"/>
                                        <p:tgtEl>
                                          <p:spTgt spid="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5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TW">
                <a:latin typeface="Microsoft JhengHei"/>
                <a:ea typeface="Microsoft JhengHei"/>
                <a:cs typeface="Microsoft JhengHei"/>
                <a:sym typeface="Microsoft JhengHei"/>
              </a:rPr>
              <a:t>3.</a:t>
            </a:r>
            <a:r>
              <a:rPr lang="zh-TW">
                <a:solidFill>
                  <a:srgbClr val="FF0000"/>
                </a:solidFill>
                <a:latin typeface="Microsoft JhengHei"/>
                <a:ea typeface="Microsoft JhengHei"/>
                <a:cs typeface="Microsoft JhengHei"/>
                <a:sym typeface="Microsoft JhengHei"/>
              </a:rPr>
              <a:t>堆砂籬</a:t>
            </a:r>
            <a:endParaRPr>
              <a:solidFill>
                <a:srgbClr val="FF0000"/>
              </a:solidFill>
              <a:latin typeface="Microsoft JhengHei"/>
              <a:ea typeface="Microsoft JhengHei"/>
              <a:cs typeface="Microsoft JhengHei"/>
              <a:sym typeface="Microsoft JhengHei"/>
            </a:endParaRPr>
          </a:p>
        </p:txBody>
      </p:sp>
      <p:pic>
        <p:nvPicPr>
          <p:cNvPr id="469" name="Google Shape;469;p54" descr="J:\DCIM\104_PANA\P1040379.JPG"/>
          <p:cNvPicPr preferRelativeResize="0"/>
          <p:nvPr/>
        </p:nvPicPr>
        <p:blipFill rotWithShape="1">
          <a:blip r:embed="rId3">
            <a:alphaModFix/>
          </a:blip>
          <a:srcRect/>
          <a:stretch/>
        </p:blipFill>
        <p:spPr>
          <a:xfrm>
            <a:off x="1259632" y="1340768"/>
            <a:ext cx="6846888" cy="5133975"/>
          </a:xfrm>
          <a:prstGeom prst="rect">
            <a:avLst/>
          </a:prstGeom>
          <a:noFill/>
          <a:ln>
            <a:noFill/>
          </a:ln>
        </p:spPr>
      </p:pic>
      <p:pic>
        <p:nvPicPr>
          <p:cNvPr id="2" name="圖片 1">
            <a:extLst>
              <a:ext uri="{FF2B5EF4-FFF2-40B4-BE49-F238E27FC236}">
                <a16:creationId xmlns:a16="http://schemas.microsoft.com/office/drawing/2014/main" id="{9E0F2F8E-A06C-A204-62FF-34066CCE4BEF}"/>
              </a:ext>
            </a:extLst>
          </p:cNvPr>
          <p:cNvPicPr>
            <a:picLocks noChangeAspect="1"/>
          </p:cNvPicPr>
          <p:nvPr/>
        </p:nvPicPr>
        <p:blipFill>
          <a:blip r:embed="rId4"/>
          <a:stretch>
            <a:fillRect/>
          </a:stretch>
        </p:blipFill>
        <p:spPr>
          <a:xfrm>
            <a:off x="7940627" y="190500"/>
            <a:ext cx="1069295" cy="36512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9"/>
                                        </p:tgtEl>
                                        <p:attrNameLst>
                                          <p:attrName>style.visibility</p:attrName>
                                        </p:attrNameLst>
                                      </p:cBhvr>
                                      <p:to>
                                        <p:strVal val="visible"/>
                                      </p:to>
                                    </p:set>
                                    <p:animEffect transition="in" filter="fade">
                                      <p:cBhvr>
                                        <p:cTn id="7" dur="1000"/>
                                        <p:tgtEl>
                                          <p:spTgt spid="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5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TW">
                <a:latin typeface="Microsoft JhengHei"/>
                <a:ea typeface="Microsoft JhengHei"/>
                <a:cs typeface="Microsoft JhengHei"/>
                <a:sym typeface="Microsoft JhengHei"/>
              </a:rPr>
              <a:t>4.</a:t>
            </a:r>
            <a:r>
              <a:rPr lang="zh-TW">
                <a:solidFill>
                  <a:srgbClr val="FF0000"/>
                </a:solidFill>
                <a:latin typeface="Microsoft JhengHei"/>
                <a:ea typeface="Microsoft JhengHei"/>
                <a:cs typeface="Microsoft JhengHei"/>
                <a:sym typeface="Microsoft JhengHei"/>
              </a:rPr>
              <a:t>廢棄物</a:t>
            </a:r>
            <a:r>
              <a:rPr lang="zh-TW">
                <a:latin typeface="Microsoft JhengHei"/>
                <a:ea typeface="Microsoft JhengHei"/>
                <a:cs typeface="Microsoft JhengHei"/>
                <a:sym typeface="Microsoft JhengHei"/>
              </a:rPr>
              <a:t>問題</a:t>
            </a:r>
            <a:endParaRPr/>
          </a:p>
        </p:txBody>
      </p:sp>
      <p:pic>
        <p:nvPicPr>
          <p:cNvPr id="475" name="Google Shape;475;p55" descr="J:\DCIM\104_PANA\P1040408.JPG"/>
          <p:cNvPicPr preferRelativeResize="0"/>
          <p:nvPr/>
        </p:nvPicPr>
        <p:blipFill rotWithShape="1">
          <a:blip r:embed="rId3">
            <a:alphaModFix/>
          </a:blip>
          <a:srcRect/>
          <a:stretch/>
        </p:blipFill>
        <p:spPr>
          <a:xfrm>
            <a:off x="1331640" y="1412776"/>
            <a:ext cx="6432550" cy="4823990"/>
          </a:xfrm>
          <a:prstGeom prst="rect">
            <a:avLst/>
          </a:prstGeom>
          <a:noFill/>
          <a:ln>
            <a:noFill/>
          </a:ln>
        </p:spPr>
      </p:pic>
      <p:pic>
        <p:nvPicPr>
          <p:cNvPr id="2" name="圖片 1">
            <a:extLst>
              <a:ext uri="{FF2B5EF4-FFF2-40B4-BE49-F238E27FC236}">
                <a16:creationId xmlns:a16="http://schemas.microsoft.com/office/drawing/2014/main" id="{D030F881-AA82-C086-35CB-DE32D82E3104}"/>
              </a:ext>
            </a:extLst>
          </p:cNvPr>
          <p:cNvPicPr>
            <a:picLocks noChangeAspect="1"/>
          </p:cNvPicPr>
          <p:nvPr/>
        </p:nvPicPr>
        <p:blipFill>
          <a:blip r:embed="rId4"/>
          <a:stretch>
            <a:fillRect/>
          </a:stretch>
        </p:blipFill>
        <p:spPr>
          <a:xfrm>
            <a:off x="7940627" y="190500"/>
            <a:ext cx="1069295" cy="36512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5"/>
                                        </p:tgtEl>
                                        <p:attrNameLst>
                                          <p:attrName>style.visibility</p:attrName>
                                        </p:attrNameLst>
                                      </p:cBhvr>
                                      <p:to>
                                        <p:strVal val="visible"/>
                                      </p:to>
                                    </p:set>
                                    <p:animEffect transition="in" filter="fade">
                                      <p:cBhvr>
                                        <p:cTn id="7" dur="1000"/>
                                        <p:tgtEl>
                                          <p:spTgt spid="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5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TW">
                <a:latin typeface="Microsoft JhengHei"/>
                <a:ea typeface="Microsoft JhengHei"/>
                <a:cs typeface="Microsoft JhengHei"/>
                <a:sym typeface="Microsoft JhengHei"/>
              </a:rPr>
              <a:t>5.工業區及民生</a:t>
            </a:r>
            <a:r>
              <a:rPr lang="zh-TW">
                <a:solidFill>
                  <a:srgbClr val="FF0000"/>
                </a:solidFill>
                <a:latin typeface="Microsoft JhengHei"/>
                <a:ea typeface="Microsoft JhengHei"/>
                <a:cs typeface="Microsoft JhengHei"/>
                <a:sym typeface="Microsoft JhengHei"/>
              </a:rPr>
              <a:t>污水排放</a:t>
            </a:r>
            <a:endParaRPr/>
          </a:p>
        </p:txBody>
      </p:sp>
      <p:pic>
        <p:nvPicPr>
          <p:cNvPr id="481" name="Google Shape;481;p56" descr="J:\DCIM\104_PANA\P1040411.JPG"/>
          <p:cNvPicPr preferRelativeResize="0"/>
          <p:nvPr/>
        </p:nvPicPr>
        <p:blipFill rotWithShape="1">
          <a:blip r:embed="rId3">
            <a:alphaModFix/>
          </a:blip>
          <a:srcRect/>
          <a:stretch/>
        </p:blipFill>
        <p:spPr>
          <a:xfrm>
            <a:off x="1259632" y="1340768"/>
            <a:ext cx="6768752" cy="5076156"/>
          </a:xfrm>
          <a:prstGeom prst="rect">
            <a:avLst/>
          </a:prstGeom>
          <a:noFill/>
          <a:ln>
            <a:noFill/>
          </a:ln>
        </p:spPr>
      </p:pic>
      <p:pic>
        <p:nvPicPr>
          <p:cNvPr id="2" name="圖片 1">
            <a:extLst>
              <a:ext uri="{FF2B5EF4-FFF2-40B4-BE49-F238E27FC236}">
                <a16:creationId xmlns:a16="http://schemas.microsoft.com/office/drawing/2014/main" id="{B7A03366-A8B8-5F5A-2550-44C524009551}"/>
              </a:ext>
            </a:extLst>
          </p:cNvPr>
          <p:cNvPicPr>
            <a:picLocks noChangeAspect="1"/>
          </p:cNvPicPr>
          <p:nvPr/>
        </p:nvPicPr>
        <p:blipFill>
          <a:blip r:embed="rId4"/>
          <a:stretch>
            <a:fillRect/>
          </a:stretch>
        </p:blipFill>
        <p:spPr>
          <a:xfrm>
            <a:off x="7940627" y="190500"/>
            <a:ext cx="1069295" cy="36512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1"/>
                                        </p:tgtEl>
                                        <p:attrNameLst>
                                          <p:attrName>style.visibility</p:attrName>
                                        </p:attrNameLst>
                                      </p:cBhvr>
                                      <p:to>
                                        <p:strVal val="visible"/>
                                      </p:to>
                                    </p:set>
                                    <p:animEffect transition="in" filter="fade">
                                      <p:cBhvr>
                                        <p:cTn id="7" dur="1000"/>
                                        <p:tgtEl>
                                          <p:spTgt spid="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57"/>
          <p:cNvSpPr/>
          <p:nvPr/>
        </p:nvSpPr>
        <p:spPr>
          <a:xfrm>
            <a:off x="1809873" y="2967335"/>
            <a:ext cx="5524269"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4400" b="1" cap="none">
                <a:solidFill>
                  <a:srgbClr val="E5B8B7"/>
                </a:solidFill>
                <a:latin typeface="Calibri"/>
                <a:ea typeface="Calibri"/>
                <a:cs typeface="Calibri"/>
                <a:sym typeface="Calibri"/>
              </a:rPr>
              <a:t>我們可以做些什麼事?</a:t>
            </a:r>
            <a:endParaRPr sz="4400" b="1" cap="none">
              <a:solidFill>
                <a:srgbClr val="E5B8B7"/>
              </a:solidFill>
              <a:latin typeface="Calibri"/>
              <a:ea typeface="Calibri"/>
              <a:cs typeface="Calibri"/>
              <a:sym typeface="Calibri"/>
            </a:endParaRPr>
          </a:p>
        </p:txBody>
      </p:sp>
      <p:sp>
        <p:nvSpPr>
          <p:cNvPr id="487" name="Google Shape;487;p57"/>
          <p:cNvSpPr txBox="1"/>
          <p:nvPr/>
        </p:nvSpPr>
        <p:spPr>
          <a:xfrm>
            <a:off x="3203848" y="1988840"/>
            <a:ext cx="3005951"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400" b="1">
                <a:solidFill>
                  <a:schemeClr val="dk1"/>
                </a:solidFill>
                <a:latin typeface="Federo"/>
                <a:ea typeface="Federo"/>
                <a:cs typeface="Federo"/>
                <a:sym typeface="Federo"/>
              </a:rPr>
              <a:t>回饋與反思</a:t>
            </a:r>
            <a:endParaRPr/>
          </a:p>
        </p:txBody>
      </p:sp>
      <p:pic>
        <p:nvPicPr>
          <p:cNvPr id="2" name="圖片 1">
            <a:extLst>
              <a:ext uri="{FF2B5EF4-FFF2-40B4-BE49-F238E27FC236}">
                <a16:creationId xmlns:a16="http://schemas.microsoft.com/office/drawing/2014/main" id="{FF65AB9A-9CE5-FE09-D3F2-11ADAB60953B}"/>
              </a:ext>
            </a:extLst>
          </p:cNvPr>
          <p:cNvPicPr>
            <a:picLocks noChangeAspect="1"/>
          </p:cNvPicPr>
          <p:nvPr/>
        </p:nvPicPr>
        <p:blipFill>
          <a:blip r:embed="rId3"/>
          <a:stretch>
            <a:fillRect/>
          </a:stretch>
        </p:blipFill>
        <p:spPr>
          <a:xfrm>
            <a:off x="7940627" y="190500"/>
            <a:ext cx="1069295" cy="36512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6"/>
                                        </p:tgtEl>
                                        <p:attrNameLst>
                                          <p:attrName>style.visibility</p:attrName>
                                        </p:attrNameLst>
                                      </p:cBhvr>
                                      <p:to>
                                        <p:strVal val="visible"/>
                                      </p:to>
                                    </p:set>
                                    <p:animEffect transition="in" filter="fade">
                                      <p:cBhvr>
                                        <p:cTn id="7" dur="1000"/>
                                        <p:tgtEl>
                                          <p:spTgt spid="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5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zh-TW" b="1"/>
              <a:t>參考影片</a:t>
            </a:r>
            <a:endParaRPr/>
          </a:p>
        </p:txBody>
      </p:sp>
      <p:sp>
        <p:nvSpPr>
          <p:cNvPr id="493" name="Google Shape;493;p5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Char char="•"/>
            </a:pPr>
            <a:r>
              <a:rPr lang="zh-TW" u="sng">
                <a:solidFill>
                  <a:schemeClr val="hlink"/>
                </a:solidFill>
                <a:hlinkClick r:id="rId3"/>
              </a:rPr>
              <a:t>https://www.youtube.com/watch?v=Z3iKPDA3zlI&amp;ab_channel=TVBSNEWS</a:t>
            </a:r>
            <a:endParaRPr/>
          </a:p>
          <a:p>
            <a:pPr marL="342900" lvl="0" indent="-139700" algn="l" rtl="0">
              <a:spcBef>
                <a:spcPts val="640"/>
              </a:spcBef>
              <a:spcAft>
                <a:spcPts val="0"/>
              </a:spcAft>
              <a:buClr>
                <a:schemeClr val="dk1"/>
              </a:buClr>
              <a:buSzPts val="3200"/>
              <a:buNone/>
            </a:pPr>
            <a:endParaRPr/>
          </a:p>
          <a:p>
            <a:pPr marL="342900" lvl="0" indent="-342900" algn="l" rtl="0">
              <a:spcBef>
                <a:spcPts val="640"/>
              </a:spcBef>
              <a:spcAft>
                <a:spcPts val="0"/>
              </a:spcAft>
              <a:buClr>
                <a:schemeClr val="dk1"/>
              </a:buClr>
              <a:buSzPts val="3200"/>
              <a:buChar char="•"/>
            </a:pPr>
            <a:r>
              <a:rPr lang="zh-TW" u="sng">
                <a:solidFill>
                  <a:schemeClr val="hlink"/>
                </a:solidFill>
                <a:hlinkClick r:id="rId4"/>
              </a:rPr>
              <a:t>https://www.youtube.com/watch?v=7-FeX65Y3HI&amp;ab_channel=%E6%B0%91%E8%A6%96%E6%96%B0%E8%81%9E%E7%B6%B2FormosaTVNewsnetwork</a:t>
            </a:r>
            <a:endParaRPr/>
          </a:p>
          <a:p>
            <a:pPr marL="342900" lvl="0" indent="-139700" algn="l" rtl="0">
              <a:spcBef>
                <a:spcPts val="640"/>
              </a:spcBef>
              <a:spcAft>
                <a:spcPts val="0"/>
              </a:spcAft>
              <a:buClr>
                <a:schemeClr val="dk1"/>
              </a:buClr>
              <a:buSzPts val="3200"/>
              <a:buNone/>
            </a:pPr>
            <a:endParaRPr/>
          </a:p>
        </p:txBody>
      </p:sp>
      <p:pic>
        <p:nvPicPr>
          <p:cNvPr id="2" name="圖片 1">
            <a:extLst>
              <a:ext uri="{FF2B5EF4-FFF2-40B4-BE49-F238E27FC236}">
                <a16:creationId xmlns:a16="http://schemas.microsoft.com/office/drawing/2014/main" id="{19E5F94C-37B1-D89B-26E8-603A92EB1FF9}"/>
              </a:ext>
            </a:extLst>
          </p:cNvPr>
          <p:cNvPicPr>
            <a:picLocks noChangeAspect="1"/>
          </p:cNvPicPr>
          <p:nvPr/>
        </p:nvPicPr>
        <p:blipFill>
          <a:blip r:embed="rId5"/>
          <a:stretch>
            <a:fillRect/>
          </a:stretch>
        </p:blipFill>
        <p:spPr>
          <a:xfrm>
            <a:off x="7940627" y="190500"/>
            <a:ext cx="1069295" cy="365125"/>
          </a:xfrm>
          <a:prstGeom prst="rect">
            <a:avLst/>
          </a:prstGeom>
        </p:spPr>
      </p:pic>
    </p:spTree>
  </p:cSld>
  <p:clrMapOvr>
    <a:masterClrMapping/>
  </p:clrMapOvr>
  <p:transition spd="slow">
    <p:rand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5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fontScale="92500"/>
          </a:bodyPr>
          <a:lstStyle/>
          <a:p>
            <a:pPr marL="342900" lvl="0" indent="-342900" algn="l" rtl="0">
              <a:spcBef>
                <a:spcPts val="0"/>
              </a:spcBef>
              <a:spcAft>
                <a:spcPts val="0"/>
              </a:spcAft>
              <a:buClr>
                <a:schemeClr val="dk1"/>
              </a:buClr>
              <a:buSzPct val="100000"/>
              <a:buChar char="•"/>
            </a:pPr>
            <a:r>
              <a:rPr lang="zh-TW" u="sng">
                <a:solidFill>
                  <a:schemeClr val="hlink"/>
                </a:solidFill>
                <a:hlinkClick r:id="rId3"/>
              </a:rPr>
              <a:t>https://www.youtube.com/watch?v=9qVnkbWF84E</a:t>
            </a:r>
            <a:endParaRPr/>
          </a:p>
          <a:p>
            <a:pPr marL="342900" lvl="0" indent="-154940" algn="l" rtl="0">
              <a:spcBef>
                <a:spcPts val="592"/>
              </a:spcBef>
              <a:spcAft>
                <a:spcPts val="0"/>
              </a:spcAft>
              <a:buClr>
                <a:schemeClr val="dk1"/>
              </a:buClr>
              <a:buSzPct val="100000"/>
              <a:buNone/>
            </a:pPr>
            <a:endParaRPr/>
          </a:p>
          <a:p>
            <a:pPr marL="342900" lvl="0" indent="-342900" algn="l" rtl="0">
              <a:spcBef>
                <a:spcPts val="592"/>
              </a:spcBef>
              <a:spcAft>
                <a:spcPts val="0"/>
              </a:spcAft>
              <a:buClr>
                <a:schemeClr val="dk1"/>
              </a:buClr>
              <a:buSzPct val="100000"/>
              <a:buChar char="•"/>
            </a:pPr>
            <a:r>
              <a:rPr lang="zh-TW" u="sng">
                <a:solidFill>
                  <a:schemeClr val="hlink"/>
                </a:solidFill>
                <a:hlinkClick r:id="rId4"/>
              </a:rPr>
              <a:t>https://www.youtube.com/watch?v=j4UbmdFT3EQ</a:t>
            </a:r>
            <a:endParaRPr/>
          </a:p>
          <a:p>
            <a:pPr marL="342900" lvl="0" indent="-154940" algn="l" rtl="0">
              <a:spcBef>
                <a:spcPts val="592"/>
              </a:spcBef>
              <a:spcAft>
                <a:spcPts val="0"/>
              </a:spcAft>
              <a:buClr>
                <a:schemeClr val="dk1"/>
              </a:buClr>
              <a:buSzPct val="100000"/>
              <a:buNone/>
            </a:pPr>
            <a:endParaRPr/>
          </a:p>
          <a:p>
            <a:pPr marL="342900" lvl="0" indent="-342900" algn="l" rtl="0">
              <a:spcBef>
                <a:spcPts val="592"/>
              </a:spcBef>
              <a:spcAft>
                <a:spcPts val="0"/>
              </a:spcAft>
              <a:buClr>
                <a:schemeClr val="dk1"/>
              </a:buClr>
              <a:buSzPct val="100000"/>
              <a:buChar char="•"/>
            </a:pPr>
            <a:r>
              <a:rPr lang="zh-TW" u="sng">
                <a:solidFill>
                  <a:schemeClr val="hlink"/>
                </a:solidFill>
                <a:hlinkClick r:id="rId5"/>
              </a:rPr>
              <a:t>https://www.youtube.com/watch?v=QitTGZaVdj8&amp;ab_channel=%E5%85%AB%E5%A4%A7%E6%B0%91%E7%94%9F%E6%96%B0%E8%81%9E</a:t>
            </a:r>
            <a:endParaRPr/>
          </a:p>
          <a:p>
            <a:pPr marL="342900" lvl="0" indent="-154940" algn="l" rtl="0">
              <a:spcBef>
                <a:spcPts val="592"/>
              </a:spcBef>
              <a:spcAft>
                <a:spcPts val="0"/>
              </a:spcAft>
              <a:buClr>
                <a:schemeClr val="dk1"/>
              </a:buClr>
              <a:buSzPct val="100000"/>
              <a:buNone/>
            </a:pPr>
            <a:endParaRPr/>
          </a:p>
        </p:txBody>
      </p:sp>
      <p:pic>
        <p:nvPicPr>
          <p:cNvPr id="2" name="圖片 1">
            <a:extLst>
              <a:ext uri="{FF2B5EF4-FFF2-40B4-BE49-F238E27FC236}">
                <a16:creationId xmlns:a16="http://schemas.microsoft.com/office/drawing/2014/main" id="{72932235-2B87-953D-A3B2-144CB467168A}"/>
              </a:ext>
            </a:extLst>
          </p:cNvPr>
          <p:cNvPicPr>
            <a:picLocks noChangeAspect="1"/>
          </p:cNvPicPr>
          <p:nvPr/>
        </p:nvPicPr>
        <p:blipFill>
          <a:blip r:embed="rId6"/>
          <a:stretch>
            <a:fillRect/>
          </a:stretch>
        </p:blipFill>
        <p:spPr>
          <a:xfrm>
            <a:off x="7940627" y="190500"/>
            <a:ext cx="1069295" cy="365125"/>
          </a:xfrm>
          <a:prstGeom prst="rect">
            <a:avLst/>
          </a:prstGeom>
        </p:spPr>
      </p:pic>
    </p:spTree>
  </p:cSld>
  <p:clrMapOvr>
    <a:masterClrMapping/>
  </p:clrMapOvr>
  <p:transition spd="slow">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TW">
                <a:latin typeface="Microsoft JhengHei"/>
                <a:ea typeface="Microsoft JhengHei"/>
                <a:cs typeface="Microsoft JhengHei"/>
                <a:sym typeface="Microsoft JhengHei"/>
              </a:rPr>
              <a:t>1-1草漯沙丘分布與位置</a:t>
            </a:r>
            <a:endParaRPr/>
          </a:p>
        </p:txBody>
      </p:sp>
      <p:sp>
        <p:nvSpPr>
          <p:cNvPr id="120" name="Google Shape;120;p6"/>
          <p:cNvSpPr txBox="1">
            <a:spLocks noGrp="1"/>
          </p:cNvSpPr>
          <p:nvPr>
            <p:ph type="body" idx="1"/>
          </p:nvPr>
        </p:nvSpPr>
        <p:spPr>
          <a:xfrm>
            <a:off x="251520" y="1412776"/>
            <a:ext cx="8471792" cy="936104"/>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2400"/>
              <a:buChar char="•"/>
            </a:pPr>
            <a:r>
              <a:rPr lang="zh-TW" sz="2400" dirty="0">
                <a:latin typeface="Microsoft JhengHei"/>
                <a:ea typeface="Microsoft JhengHei"/>
                <a:cs typeface="Microsoft JhengHei"/>
                <a:sym typeface="Microsoft JhengHei"/>
              </a:rPr>
              <a:t>草漯沙丘位桃園市西北海岸，北起大園區</a:t>
            </a:r>
            <a:r>
              <a:rPr lang="zh-TW" sz="2400" b="1" dirty="0">
                <a:solidFill>
                  <a:srgbClr val="FF0000"/>
                </a:solidFill>
                <a:latin typeface="Microsoft JhengHei"/>
                <a:ea typeface="Microsoft JhengHei"/>
                <a:cs typeface="Microsoft JhengHei"/>
                <a:sym typeface="Microsoft JhengHei"/>
              </a:rPr>
              <a:t>老街溪口</a:t>
            </a:r>
            <a:r>
              <a:rPr lang="zh-TW" sz="2400" dirty="0">
                <a:latin typeface="Microsoft JhengHei"/>
                <a:ea typeface="Microsoft JhengHei"/>
                <a:cs typeface="Microsoft JhengHei"/>
                <a:sym typeface="Microsoft JhengHei"/>
              </a:rPr>
              <a:t>，南至觀音區</a:t>
            </a:r>
            <a:r>
              <a:rPr lang="zh-TW" sz="2400" b="1" dirty="0">
                <a:solidFill>
                  <a:srgbClr val="FF0000"/>
                </a:solidFill>
                <a:latin typeface="Microsoft JhengHei"/>
                <a:ea typeface="Microsoft JhengHei"/>
                <a:cs typeface="Microsoft JhengHei"/>
                <a:sym typeface="Microsoft JhengHei"/>
              </a:rPr>
              <a:t>大堀溪口</a:t>
            </a:r>
            <a:r>
              <a:rPr lang="zh-TW" sz="2400" dirty="0">
                <a:latin typeface="Microsoft JhengHei"/>
                <a:ea typeface="Microsoft JhengHei"/>
                <a:cs typeface="Microsoft JhengHei"/>
                <a:sym typeface="Microsoft JhengHei"/>
              </a:rPr>
              <a:t>，長約</a:t>
            </a:r>
            <a:r>
              <a:rPr lang="zh-TW" sz="2400" b="1" dirty="0">
                <a:solidFill>
                  <a:srgbClr val="FF0000"/>
                </a:solidFill>
                <a:latin typeface="Microsoft JhengHei"/>
                <a:ea typeface="Microsoft JhengHei"/>
                <a:cs typeface="Microsoft JhengHei"/>
                <a:sym typeface="Microsoft JhengHei"/>
              </a:rPr>
              <a:t>8.1公里</a:t>
            </a:r>
            <a:r>
              <a:rPr lang="zh-TW" sz="2400" dirty="0">
                <a:latin typeface="Microsoft JhengHei"/>
                <a:ea typeface="Microsoft JhengHei"/>
                <a:cs typeface="Microsoft JhengHei"/>
                <a:sym typeface="Microsoft JhengHei"/>
              </a:rPr>
              <a:t>，面積</a:t>
            </a:r>
            <a:r>
              <a:rPr lang="zh-TW" sz="2400">
                <a:latin typeface="Microsoft JhengHei"/>
                <a:ea typeface="Microsoft JhengHei"/>
                <a:cs typeface="Microsoft JhengHei"/>
                <a:sym typeface="Microsoft JhengHei"/>
              </a:rPr>
              <a:t>約</a:t>
            </a:r>
            <a:r>
              <a:rPr lang="zh-TW" sz="2400">
                <a:solidFill>
                  <a:srgbClr val="FF0000"/>
                </a:solidFill>
                <a:latin typeface="Microsoft JhengHei"/>
                <a:ea typeface="Microsoft JhengHei"/>
                <a:cs typeface="Microsoft JhengHei"/>
                <a:sym typeface="Microsoft JhengHei"/>
              </a:rPr>
              <a:t>2</a:t>
            </a:r>
            <a:r>
              <a:rPr lang="zh-TW" sz="2400" b="1">
                <a:solidFill>
                  <a:srgbClr val="FF0000"/>
                </a:solidFill>
                <a:latin typeface="Microsoft JhengHei"/>
                <a:ea typeface="Microsoft JhengHei"/>
                <a:cs typeface="Microsoft JhengHei"/>
                <a:sym typeface="Microsoft JhengHei"/>
              </a:rPr>
              <a:t>84</a:t>
            </a:r>
            <a:r>
              <a:rPr lang="zh-TW" altLang="en-US" sz="2400" b="1">
                <a:solidFill>
                  <a:srgbClr val="FF0000"/>
                </a:solidFill>
                <a:latin typeface="Microsoft JhengHei"/>
                <a:ea typeface="Microsoft JhengHei"/>
                <a:cs typeface="Microsoft JhengHei"/>
                <a:sym typeface="Microsoft JhengHei"/>
              </a:rPr>
              <a:t>公頃</a:t>
            </a:r>
            <a:r>
              <a:rPr lang="zh-TW" sz="2400">
                <a:latin typeface="Microsoft JhengHei"/>
                <a:ea typeface="Microsoft JhengHei"/>
                <a:cs typeface="Microsoft JhengHei"/>
                <a:sym typeface="Microsoft JhengHei"/>
              </a:rPr>
              <a:t>。</a:t>
            </a:r>
            <a:endParaRPr sz="2400" dirty="0">
              <a:latin typeface="Microsoft JhengHei"/>
              <a:ea typeface="Microsoft JhengHei"/>
              <a:cs typeface="Microsoft JhengHei"/>
              <a:sym typeface="Microsoft JhengHei"/>
            </a:endParaRPr>
          </a:p>
        </p:txBody>
      </p:sp>
      <p:sp>
        <p:nvSpPr>
          <p:cNvPr id="121" name="Google Shape;121;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sz="1400">
                <a:solidFill>
                  <a:schemeClr val="dk1"/>
                </a:solidFill>
                <a:latin typeface="Times New Roman"/>
                <a:ea typeface="Times New Roman"/>
                <a:cs typeface="Times New Roman"/>
                <a:sym typeface="Times New Roman"/>
              </a:rPr>
              <a:t>6</a:t>
            </a:fld>
            <a:endParaRPr sz="1400">
              <a:solidFill>
                <a:schemeClr val="dk1"/>
              </a:solidFill>
              <a:latin typeface="Times New Roman"/>
              <a:ea typeface="Times New Roman"/>
              <a:cs typeface="Times New Roman"/>
              <a:sym typeface="Times New Roman"/>
            </a:endParaRPr>
          </a:p>
        </p:txBody>
      </p:sp>
      <p:pic>
        <p:nvPicPr>
          <p:cNvPr id="122" name="Google Shape;122;p6"/>
          <p:cNvPicPr preferRelativeResize="0"/>
          <p:nvPr/>
        </p:nvPicPr>
        <p:blipFill rotWithShape="1">
          <a:blip r:embed="rId3">
            <a:alphaModFix/>
          </a:blip>
          <a:srcRect/>
          <a:stretch/>
        </p:blipFill>
        <p:spPr>
          <a:xfrm>
            <a:off x="99576" y="2276872"/>
            <a:ext cx="8941104" cy="4269878"/>
          </a:xfrm>
          <a:prstGeom prst="rect">
            <a:avLst/>
          </a:prstGeom>
          <a:noFill/>
          <a:ln>
            <a:noFill/>
          </a:ln>
        </p:spPr>
      </p:pic>
      <p:pic>
        <p:nvPicPr>
          <p:cNvPr id="2" name="圖片 1">
            <a:extLst>
              <a:ext uri="{FF2B5EF4-FFF2-40B4-BE49-F238E27FC236}">
                <a16:creationId xmlns:a16="http://schemas.microsoft.com/office/drawing/2014/main" id="{84626194-BF85-D45D-8F8B-67FD287605C1}"/>
              </a:ext>
            </a:extLst>
          </p:cNvPr>
          <p:cNvPicPr>
            <a:picLocks noChangeAspect="1"/>
          </p:cNvPicPr>
          <p:nvPr/>
        </p:nvPicPr>
        <p:blipFill>
          <a:blip r:embed="rId4"/>
          <a:stretch>
            <a:fillRect/>
          </a:stretch>
        </p:blipFill>
        <p:spPr>
          <a:xfrm>
            <a:off x="7692389" y="190500"/>
            <a:ext cx="1317533" cy="449889"/>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
                                            <p:txEl>
                                              <p:pRg st="0" end="0"/>
                                            </p:txEl>
                                          </p:spTgt>
                                        </p:tgtEl>
                                        <p:attrNameLst>
                                          <p:attrName>style.visibility</p:attrName>
                                        </p:attrNameLst>
                                      </p:cBhvr>
                                      <p:to>
                                        <p:strVal val="visible"/>
                                      </p:to>
                                    </p:set>
                                    <p:animEffect transition="in" filter="fade">
                                      <p:cBhvr>
                                        <p:cTn id="7" dur="1000"/>
                                        <p:tgtEl>
                                          <p:spTgt spid="1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
                                        </p:tgtEl>
                                        <p:attrNameLst>
                                          <p:attrName>style.visibility</p:attrName>
                                        </p:attrNameLst>
                                      </p:cBhvr>
                                      <p:to>
                                        <p:strVal val="visible"/>
                                      </p:to>
                                    </p:set>
                                    <p:animEffect transition="in" filter="fade">
                                      <p:cBhvr>
                                        <p:cTn id="12" dur="10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6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endParaRPr/>
          </a:p>
        </p:txBody>
      </p:sp>
      <p:sp>
        <p:nvSpPr>
          <p:cNvPr id="504" name="Google Shape;504;p6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Char char="•"/>
            </a:pPr>
            <a:r>
              <a:rPr lang="zh-TW" u="sng">
                <a:solidFill>
                  <a:schemeClr val="hlink"/>
                </a:solidFill>
                <a:hlinkClick r:id="rId3"/>
              </a:rPr>
              <a:t>https://www.youtube.com/watch?v=QDLa8Auf50s&amp;ab_channel=GeniusStar</a:t>
            </a:r>
            <a:endParaRPr/>
          </a:p>
          <a:p>
            <a:pPr marL="342900" lvl="0" indent="-139700" algn="l" rtl="0">
              <a:spcBef>
                <a:spcPts val="640"/>
              </a:spcBef>
              <a:spcAft>
                <a:spcPts val="0"/>
              </a:spcAft>
              <a:buClr>
                <a:schemeClr val="dk1"/>
              </a:buClr>
              <a:buSzPts val="3200"/>
              <a:buNone/>
            </a:pPr>
            <a:endParaRPr/>
          </a:p>
          <a:p>
            <a:pPr marL="342900" lvl="0" indent="-139700" algn="l" rtl="0">
              <a:spcBef>
                <a:spcPts val="640"/>
              </a:spcBef>
              <a:spcAft>
                <a:spcPts val="0"/>
              </a:spcAft>
              <a:buClr>
                <a:schemeClr val="dk1"/>
              </a:buClr>
              <a:buSzPts val="3200"/>
              <a:buNone/>
            </a:pPr>
            <a:endParaRPr/>
          </a:p>
        </p:txBody>
      </p:sp>
      <p:pic>
        <p:nvPicPr>
          <p:cNvPr id="2" name="圖片 1">
            <a:extLst>
              <a:ext uri="{FF2B5EF4-FFF2-40B4-BE49-F238E27FC236}">
                <a16:creationId xmlns:a16="http://schemas.microsoft.com/office/drawing/2014/main" id="{12C4D5DD-B5CD-EDA3-C734-D96ABF0869CD}"/>
              </a:ext>
            </a:extLst>
          </p:cNvPr>
          <p:cNvPicPr>
            <a:picLocks noChangeAspect="1"/>
          </p:cNvPicPr>
          <p:nvPr/>
        </p:nvPicPr>
        <p:blipFill>
          <a:blip r:embed="rId4"/>
          <a:stretch>
            <a:fillRect/>
          </a:stretch>
        </p:blipFill>
        <p:spPr>
          <a:xfrm>
            <a:off x="7940627" y="190500"/>
            <a:ext cx="1069295" cy="365125"/>
          </a:xfrm>
          <a:prstGeom prst="rect">
            <a:avLst/>
          </a:prstGeom>
        </p:spPr>
      </p:pic>
    </p:spTree>
  </p:cSld>
  <p:clrMapOvr>
    <a:masterClrMapping/>
  </p:clrMapOvr>
  <p:transition spd="slow">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7"/>
          <p:cNvSpPr txBox="1">
            <a:spLocks noGrp="1"/>
          </p:cNvSpPr>
          <p:nvPr>
            <p:ph type="title"/>
          </p:nvPr>
        </p:nvSpPr>
        <p:spPr>
          <a:xfrm>
            <a:off x="467544" y="692696"/>
            <a:ext cx="8229600" cy="79208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Microsoft JhengHei"/>
              <a:buNone/>
            </a:pPr>
            <a:r>
              <a:rPr lang="zh-TW">
                <a:latin typeface="Microsoft JhengHei"/>
                <a:ea typeface="Microsoft JhengHei"/>
                <a:cs typeface="Microsoft JhengHei"/>
                <a:sym typeface="Microsoft JhengHei"/>
              </a:rPr>
              <a:t>1-2草漯沙丘的形成</a:t>
            </a:r>
            <a:br>
              <a:rPr lang="zh-TW">
                <a:latin typeface="Microsoft JhengHei"/>
                <a:ea typeface="Microsoft JhengHei"/>
                <a:cs typeface="Microsoft JhengHei"/>
                <a:sym typeface="Microsoft JhengHei"/>
              </a:rPr>
            </a:br>
            <a:endParaRPr>
              <a:latin typeface="Microsoft JhengHei"/>
              <a:ea typeface="Microsoft JhengHei"/>
              <a:cs typeface="Microsoft JhengHei"/>
              <a:sym typeface="Microsoft JhengHei"/>
            </a:endParaRPr>
          </a:p>
        </p:txBody>
      </p:sp>
      <p:sp>
        <p:nvSpPr>
          <p:cNvPr id="129" name="Google Shape;129;p7"/>
          <p:cNvSpPr txBox="1">
            <a:spLocks noGrp="1"/>
          </p:cNvSpPr>
          <p:nvPr>
            <p:ph type="body" idx="1"/>
          </p:nvPr>
        </p:nvSpPr>
        <p:spPr>
          <a:xfrm>
            <a:off x="1115616" y="1916832"/>
            <a:ext cx="7571184" cy="4209331"/>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4000"/>
              <a:buChar char="•"/>
            </a:pPr>
            <a:r>
              <a:rPr lang="zh-TW" sz="4000">
                <a:latin typeface="Microsoft JhengHei"/>
                <a:ea typeface="Microsoft JhengHei"/>
                <a:cs typeface="Microsoft JhengHei"/>
                <a:sym typeface="Microsoft JhengHei"/>
              </a:rPr>
              <a:t>   </a:t>
            </a:r>
            <a:r>
              <a:rPr lang="zh-TW" sz="4000">
                <a:solidFill>
                  <a:srgbClr val="FF0000"/>
                </a:solidFill>
                <a:latin typeface="Microsoft JhengHei"/>
                <a:ea typeface="Microsoft JhengHei"/>
                <a:cs typeface="Microsoft JhengHei"/>
                <a:sym typeface="Microsoft JhengHei"/>
              </a:rPr>
              <a:t>豐富的沙源</a:t>
            </a:r>
            <a:endParaRPr sz="4000">
              <a:solidFill>
                <a:srgbClr val="FF0000"/>
              </a:solidFill>
              <a:latin typeface="Microsoft JhengHei"/>
              <a:ea typeface="Microsoft JhengHei"/>
              <a:cs typeface="Microsoft JhengHei"/>
              <a:sym typeface="Microsoft JhengHei"/>
            </a:endParaRPr>
          </a:p>
          <a:p>
            <a:pPr marL="342900" lvl="0" indent="-88900" algn="l" rtl="0">
              <a:spcBef>
                <a:spcPts val="800"/>
              </a:spcBef>
              <a:spcAft>
                <a:spcPts val="0"/>
              </a:spcAft>
              <a:buClr>
                <a:schemeClr val="dk1"/>
              </a:buClr>
              <a:buSzPts val="4000"/>
              <a:buNone/>
            </a:pPr>
            <a:endParaRPr sz="4000">
              <a:solidFill>
                <a:srgbClr val="FF0000"/>
              </a:solidFill>
              <a:latin typeface="Microsoft JhengHei"/>
              <a:ea typeface="Microsoft JhengHei"/>
              <a:cs typeface="Microsoft JhengHei"/>
              <a:sym typeface="Microsoft JhengHei"/>
            </a:endParaRPr>
          </a:p>
          <a:p>
            <a:pPr marL="342900" lvl="0" indent="-342900" algn="l" rtl="0">
              <a:spcBef>
                <a:spcPts val="800"/>
              </a:spcBef>
              <a:spcAft>
                <a:spcPts val="0"/>
              </a:spcAft>
              <a:buClr>
                <a:schemeClr val="dk1"/>
              </a:buClr>
              <a:buSzPts val="4000"/>
              <a:buChar char="•"/>
            </a:pPr>
            <a:r>
              <a:rPr lang="zh-TW" sz="4000">
                <a:latin typeface="Microsoft JhengHei"/>
                <a:ea typeface="Microsoft JhengHei"/>
                <a:cs typeface="Microsoft JhengHei"/>
                <a:sym typeface="Microsoft JhengHei"/>
              </a:rPr>
              <a:t>   </a:t>
            </a:r>
            <a:r>
              <a:rPr lang="zh-TW" sz="4000">
                <a:solidFill>
                  <a:srgbClr val="FF0000"/>
                </a:solidFill>
                <a:latin typeface="Microsoft JhengHei"/>
                <a:ea typeface="Microsoft JhengHei"/>
                <a:cs typeface="Microsoft JhengHei"/>
                <a:sym typeface="Microsoft JhengHei"/>
              </a:rPr>
              <a:t>強勁的風力</a:t>
            </a:r>
            <a:endParaRPr sz="4000">
              <a:solidFill>
                <a:srgbClr val="FF0000"/>
              </a:solidFill>
              <a:latin typeface="Microsoft JhengHei"/>
              <a:ea typeface="Microsoft JhengHei"/>
              <a:cs typeface="Microsoft JhengHei"/>
              <a:sym typeface="Microsoft JhengHei"/>
            </a:endParaRPr>
          </a:p>
          <a:p>
            <a:pPr marL="342900" lvl="0" indent="-88900" algn="l" rtl="0">
              <a:spcBef>
                <a:spcPts val="800"/>
              </a:spcBef>
              <a:spcAft>
                <a:spcPts val="0"/>
              </a:spcAft>
              <a:buClr>
                <a:schemeClr val="dk1"/>
              </a:buClr>
              <a:buSzPts val="4000"/>
              <a:buNone/>
            </a:pPr>
            <a:endParaRPr sz="4000">
              <a:solidFill>
                <a:srgbClr val="FF0000"/>
              </a:solidFill>
              <a:latin typeface="Microsoft JhengHei"/>
              <a:ea typeface="Microsoft JhengHei"/>
              <a:cs typeface="Microsoft JhengHei"/>
              <a:sym typeface="Microsoft JhengHei"/>
            </a:endParaRPr>
          </a:p>
          <a:p>
            <a:pPr marL="342900" lvl="0" indent="-342900" algn="l" rtl="0">
              <a:spcBef>
                <a:spcPts val="800"/>
              </a:spcBef>
              <a:spcAft>
                <a:spcPts val="0"/>
              </a:spcAft>
              <a:buClr>
                <a:schemeClr val="dk1"/>
              </a:buClr>
              <a:buSzPts val="4000"/>
              <a:buChar char="•"/>
            </a:pPr>
            <a:r>
              <a:rPr lang="zh-TW" sz="4000">
                <a:latin typeface="Microsoft JhengHei"/>
                <a:ea typeface="Microsoft JhengHei"/>
                <a:cs typeface="Microsoft JhengHei"/>
                <a:sym typeface="Microsoft JhengHei"/>
              </a:rPr>
              <a:t>   </a:t>
            </a:r>
            <a:r>
              <a:rPr lang="zh-TW" sz="4000">
                <a:solidFill>
                  <a:srgbClr val="FF0000"/>
                </a:solidFill>
                <a:latin typeface="Microsoft JhengHei"/>
                <a:ea typeface="Microsoft JhengHei"/>
                <a:cs typeface="Microsoft JhengHei"/>
                <a:sym typeface="Microsoft JhengHei"/>
              </a:rPr>
              <a:t>積沙的台地</a:t>
            </a:r>
            <a:endParaRPr sz="4000">
              <a:solidFill>
                <a:srgbClr val="FF0000"/>
              </a:solidFill>
            </a:endParaRPr>
          </a:p>
        </p:txBody>
      </p:sp>
      <p:pic>
        <p:nvPicPr>
          <p:cNvPr id="2" name="圖片 1">
            <a:extLst>
              <a:ext uri="{FF2B5EF4-FFF2-40B4-BE49-F238E27FC236}">
                <a16:creationId xmlns:a16="http://schemas.microsoft.com/office/drawing/2014/main" id="{279FBE21-9647-D2D6-1A91-A72625B11677}"/>
              </a:ext>
            </a:extLst>
          </p:cNvPr>
          <p:cNvPicPr>
            <a:picLocks noChangeAspect="1"/>
          </p:cNvPicPr>
          <p:nvPr/>
        </p:nvPicPr>
        <p:blipFill>
          <a:blip r:embed="rId3"/>
          <a:stretch>
            <a:fillRect/>
          </a:stretch>
        </p:blipFill>
        <p:spPr>
          <a:xfrm>
            <a:off x="7692389" y="190500"/>
            <a:ext cx="1317533" cy="449889"/>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
                                            <p:txEl>
                                              <p:pRg st="0" end="0"/>
                                            </p:txEl>
                                          </p:spTgt>
                                        </p:tgtEl>
                                        <p:attrNameLst>
                                          <p:attrName>style.visibility</p:attrName>
                                        </p:attrNameLst>
                                      </p:cBhvr>
                                      <p:to>
                                        <p:strVal val="visible"/>
                                      </p:to>
                                    </p:set>
                                    <p:animEffect transition="in" filter="fade">
                                      <p:cBhvr>
                                        <p:cTn id="7" dur="1000"/>
                                        <p:tgtEl>
                                          <p:spTgt spid="1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9">
                                            <p:txEl>
                                              <p:pRg st="1" end="1"/>
                                            </p:txEl>
                                          </p:spTgt>
                                        </p:tgtEl>
                                        <p:attrNameLst>
                                          <p:attrName>style.visibility</p:attrName>
                                        </p:attrNameLst>
                                      </p:cBhvr>
                                      <p:to>
                                        <p:strVal val="visible"/>
                                      </p:to>
                                    </p:set>
                                    <p:animEffect transition="in" filter="fade">
                                      <p:cBhvr>
                                        <p:cTn id="12" dur="1000"/>
                                        <p:tgtEl>
                                          <p:spTgt spid="1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9">
                                            <p:txEl>
                                              <p:pRg st="2" end="2"/>
                                            </p:txEl>
                                          </p:spTgt>
                                        </p:tgtEl>
                                        <p:attrNameLst>
                                          <p:attrName>style.visibility</p:attrName>
                                        </p:attrNameLst>
                                      </p:cBhvr>
                                      <p:to>
                                        <p:strVal val="visible"/>
                                      </p:to>
                                    </p:set>
                                    <p:animEffect transition="in" filter="fade">
                                      <p:cBhvr>
                                        <p:cTn id="17" dur="1000"/>
                                        <p:tgtEl>
                                          <p:spTgt spid="1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9">
                                            <p:txEl>
                                              <p:pRg st="3" end="3"/>
                                            </p:txEl>
                                          </p:spTgt>
                                        </p:tgtEl>
                                        <p:attrNameLst>
                                          <p:attrName>style.visibility</p:attrName>
                                        </p:attrNameLst>
                                      </p:cBhvr>
                                      <p:to>
                                        <p:strVal val="visible"/>
                                      </p:to>
                                    </p:set>
                                    <p:animEffect transition="in" filter="fade">
                                      <p:cBhvr>
                                        <p:cTn id="22" dur="1000"/>
                                        <p:tgtEl>
                                          <p:spTgt spid="12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9">
                                            <p:txEl>
                                              <p:pRg st="4" end="4"/>
                                            </p:txEl>
                                          </p:spTgt>
                                        </p:tgtEl>
                                        <p:attrNameLst>
                                          <p:attrName>style.visibility</p:attrName>
                                        </p:attrNameLst>
                                      </p:cBhvr>
                                      <p:to>
                                        <p:strVal val="visible"/>
                                      </p:to>
                                    </p:set>
                                    <p:animEffect transition="in" filter="fade">
                                      <p:cBhvr>
                                        <p:cTn id="27" dur="1000"/>
                                        <p:tgtEl>
                                          <p:spTgt spid="12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8"/>
          <p:cNvSpPr txBox="1">
            <a:spLocks noGrp="1"/>
          </p:cNvSpPr>
          <p:nvPr>
            <p:ph type="title"/>
          </p:nvPr>
        </p:nvSpPr>
        <p:spPr>
          <a:xfrm>
            <a:off x="395536" y="1052736"/>
            <a:ext cx="8229600" cy="648072"/>
          </a:xfrm>
          <a:prstGeom prst="rect">
            <a:avLst/>
          </a:prstGeom>
          <a:noFill/>
          <a:ln>
            <a:noFill/>
          </a:ln>
        </p:spPr>
        <p:txBody>
          <a:bodyPr spcFirstLastPara="1" wrap="square" lIns="91425" tIns="45700" rIns="91425" bIns="45700" anchor="ctr" anchorCtr="0">
            <a:noAutofit/>
          </a:bodyPr>
          <a:lstStyle/>
          <a:p>
            <a:pPr marL="342900" lvl="0" indent="-342900" algn="ctr" rtl="0">
              <a:spcBef>
                <a:spcPts val="0"/>
              </a:spcBef>
              <a:spcAft>
                <a:spcPts val="0"/>
              </a:spcAft>
              <a:buClr>
                <a:srgbClr val="000000"/>
              </a:buClr>
              <a:buSzPts val="4400"/>
              <a:buFont typeface="Microsoft JhengHei"/>
              <a:buNone/>
            </a:pPr>
            <a:r>
              <a:rPr lang="zh-TW">
                <a:solidFill>
                  <a:srgbClr val="000000"/>
                </a:solidFill>
                <a:latin typeface="Microsoft JhengHei"/>
                <a:ea typeface="Microsoft JhengHei"/>
                <a:cs typeface="Microsoft JhengHei"/>
                <a:sym typeface="Microsoft JhengHei"/>
              </a:rPr>
              <a:t>1-2-1豐富的沙源</a:t>
            </a:r>
            <a:br>
              <a:rPr lang="zh-TW">
                <a:solidFill>
                  <a:srgbClr val="000000"/>
                </a:solidFill>
                <a:latin typeface="Microsoft JhengHei"/>
                <a:ea typeface="Microsoft JhengHei"/>
                <a:cs typeface="Microsoft JhengHei"/>
                <a:sym typeface="Microsoft JhengHei"/>
              </a:rPr>
            </a:br>
            <a:br>
              <a:rPr lang="zh-TW">
                <a:latin typeface="Microsoft JhengHei"/>
                <a:ea typeface="Microsoft JhengHei"/>
                <a:cs typeface="Microsoft JhengHei"/>
                <a:sym typeface="Microsoft JhengHei"/>
              </a:rPr>
            </a:br>
            <a:endParaRPr>
              <a:latin typeface="Microsoft JhengHei"/>
              <a:ea typeface="Microsoft JhengHei"/>
              <a:cs typeface="Microsoft JhengHei"/>
              <a:sym typeface="Microsoft JhengHei"/>
            </a:endParaRPr>
          </a:p>
        </p:txBody>
      </p:sp>
      <p:sp>
        <p:nvSpPr>
          <p:cNvPr id="136" name="Google Shape;136;p8"/>
          <p:cNvSpPr txBox="1">
            <a:spLocks noGrp="1"/>
          </p:cNvSpPr>
          <p:nvPr>
            <p:ph type="body" idx="1"/>
          </p:nvPr>
        </p:nvSpPr>
        <p:spPr>
          <a:xfrm>
            <a:off x="179512" y="1108310"/>
            <a:ext cx="8964488" cy="2881227"/>
          </a:xfrm>
          <a:prstGeom prst="rect">
            <a:avLst/>
          </a:prstGeom>
          <a:noFill/>
          <a:ln>
            <a:noFill/>
          </a:ln>
        </p:spPr>
        <p:txBody>
          <a:bodyPr spcFirstLastPara="1" wrap="square" lIns="91425" tIns="45700" rIns="91425" bIns="45700" anchor="t" anchorCtr="0">
            <a:normAutofit/>
          </a:bodyPr>
          <a:lstStyle/>
          <a:p>
            <a:pPr marL="342900" lvl="0" indent="-342900" algn="just" rtl="0">
              <a:spcBef>
                <a:spcPts val="0"/>
              </a:spcBef>
              <a:spcAft>
                <a:spcPts val="0"/>
              </a:spcAft>
              <a:buClr>
                <a:schemeClr val="dk1"/>
              </a:buClr>
              <a:buSzPts val="2800"/>
              <a:buChar char="•"/>
            </a:pPr>
            <a:r>
              <a:rPr lang="zh-TW" sz="2800"/>
              <a:t>河川</a:t>
            </a:r>
            <a:r>
              <a:rPr lang="zh-TW" sz="2800">
                <a:latin typeface="DFKai-SB"/>
                <a:ea typeface="DFKai-SB"/>
                <a:cs typeface="DFKai-SB"/>
                <a:sym typeface="DFKai-SB"/>
              </a:rPr>
              <a:t>(</a:t>
            </a:r>
            <a:r>
              <a:rPr lang="zh-TW" sz="2800"/>
              <a:t>南崁溪、埔心溪、新街溪、老街溪、富林溪、大堀溪等</a:t>
            </a:r>
            <a:r>
              <a:rPr lang="zh-TW" sz="2800">
                <a:latin typeface="DFKai-SB"/>
                <a:ea typeface="DFKai-SB"/>
                <a:cs typeface="DFKai-SB"/>
                <a:sym typeface="DFKai-SB"/>
              </a:rPr>
              <a:t>)</a:t>
            </a:r>
            <a:r>
              <a:rPr lang="zh-TW" sz="2800"/>
              <a:t>沿途帶著大量的漂沙出海，沙在</a:t>
            </a:r>
            <a:r>
              <a:rPr lang="zh-TW" sz="2800" b="1">
                <a:solidFill>
                  <a:srgbClr val="FF0000"/>
                </a:solidFill>
              </a:rPr>
              <a:t>沿岸流</a:t>
            </a:r>
            <a:r>
              <a:rPr lang="zh-TW" sz="2800"/>
              <a:t>和</a:t>
            </a:r>
            <a:r>
              <a:rPr lang="zh-TW" sz="2800" b="1">
                <a:solidFill>
                  <a:srgbClr val="FF0000"/>
                </a:solidFill>
              </a:rPr>
              <a:t>波浪</a:t>
            </a:r>
            <a:r>
              <a:rPr lang="zh-TW" sz="2800"/>
              <a:t>作用下沿岸、向岸運移，形成寬廣的</a:t>
            </a:r>
            <a:r>
              <a:rPr lang="zh-TW" sz="2800" b="1">
                <a:solidFill>
                  <a:srgbClr val="FF0000"/>
                </a:solidFill>
              </a:rPr>
              <a:t>沙灘</a:t>
            </a:r>
            <a:r>
              <a:rPr lang="zh-TW" sz="2800"/>
              <a:t>，也為草漯沙丘提供豐富的沙源。</a:t>
            </a:r>
            <a:endParaRPr sz="2800">
              <a:latin typeface="Microsoft JhengHei"/>
              <a:ea typeface="Microsoft JhengHei"/>
              <a:cs typeface="Microsoft JhengHei"/>
              <a:sym typeface="Microsoft JhengHei"/>
            </a:endParaRPr>
          </a:p>
        </p:txBody>
      </p:sp>
      <p:pic>
        <p:nvPicPr>
          <p:cNvPr id="137" name="Google Shape;137;p8" descr="圖59"/>
          <p:cNvPicPr preferRelativeResize="0"/>
          <p:nvPr/>
        </p:nvPicPr>
        <p:blipFill rotWithShape="1">
          <a:blip r:embed="rId3">
            <a:alphaModFix/>
          </a:blip>
          <a:srcRect/>
          <a:stretch/>
        </p:blipFill>
        <p:spPr>
          <a:xfrm>
            <a:off x="1691680" y="2936386"/>
            <a:ext cx="6444715" cy="3807035"/>
          </a:xfrm>
          <a:prstGeom prst="rect">
            <a:avLst/>
          </a:prstGeom>
          <a:noFill/>
          <a:ln>
            <a:noFill/>
          </a:ln>
        </p:spPr>
      </p:pic>
      <p:sp>
        <p:nvSpPr>
          <p:cNvPr id="138" name="Google Shape;138;p8"/>
          <p:cNvSpPr/>
          <p:nvPr/>
        </p:nvSpPr>
        <p:spPr>
          <a:xfrm rot="-1067468">
            <a:off x="3631026" y="3271680"/>
            <a:ext cx="2688128" cy="860195"/>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 name="圖片 1">
            <a:extLst>
              <a:ext uri="{FF2B5EF4-FFF2-40B4-BE49-F238E27FC236}">
                <a16:creationId xmlns:a16="http://schemas.microsoft.com/office/drawing/2014/main" id="{2F827E3E-086A-AB87-AD67-A0B3D18F68D0}"/>
              </a:ext>
            </a:extLst>
          </p:cNvPr>
          <p:cNvPicPr>
            <a:picLocks noChangeAspect="1"/>
          </p:cNvPicPr>
          <p:nvPr/>
        </p:nvPicPr>
        <p:blipFill>
          <a:blip r:embed="rId4"/>
          <a:stretch>
            <a:fillRect/>
          </a:stretch>
        </p:blipFill>
        <p:spPr>
          <a:xfrm>
            <a:off x="7692389" y="190500"/>
            <a:ext cx="1317533" cy="449889"/>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6">
                                            <p:txEl>
                                              <p:pRg st="0" end="0"/>
                                            </p:txEl>
                                          </p:spTgt>
                                        </p:tgtEl>
                                        <p:attrNameLst>
                                          <p:attrName>style.visibility</p:attrName>
                                        </p:attrNameLst>
                                      </p:cBhvr>
                                      <p:to>
                                        <p:strVal val="visible"/>
                                      </p:to>
                                    </p:set>
                                    <p:animEffect transition="in" filter="fade">
                                      <p:cBhvr>
                                        <p:cTn id="7" dur="1000"/>
                                        <p:tgtEl>
                                          <p:spTgt spid="1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8"/>
                                        </p:tgtEl>
                                        <p:attrNameLst>
                                          <p:attrName>style.visibility</p:attrName>
                                        </p:attrNameLst>
                                      </p:cBhvr>
                                      <p:to>
                                        <p:strVal val="visible"/>
                                      </p:to>
                                    </p:set>
                                    <p:animEffect transition="in" filter="fade">
                                      <p:cBhvr>
                                        <p:cTn id="12" dur="1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6600"/>
              <a:buFont typeface="Calibri"/>
              <a:buNone/>
            </a:pPr>
            <a:r>
              <a:rPr lang="zh-TW" sz="6600" b="1"/>
              <a:t>觀察小活動</a:t>
            </a:r>
            <a:endParaRPr/>
          </a:p>
        </p:txBody>
      </p:sp>
      <p:sp>
        <p:nvSpPr>
          <p:cNvPr id="144" name="Google Shape;144;p9"/>
          <p:cNvSpPr txBox="1">
            <a:spLocks noGrp="1"/>
          </p:cNvSpPr>
          <p:nvPr>
            <p:ph type="body" idx="1"/>
          </p:nvPr>
        </p:nvSpPr>
        <p:spPr>
          <a:xfrm>
            <a:off x="457200" y="1680512"/>
            <a:ext cx="8229600" cy="4902622"/>
          </a:xfrm>
          <a:prstGeom prst="rect">
            <a:avLst/>
          </a:prstGeom>
          <a:noFill/>
          <a:ln>
            <a:noFill/>
          </a:ln>
        </p:spPr>
        <p:txBody>
          <a:bodyPr spcFirstLastPara="1" wrap="square" lIns="91425" tIns="45700" rIns="91425" bIns="45700" anchor="t" anchorCtr="0">
            <a:normAutofit fontScale="92500"/>
          </a:bodyPr>
          <a:lstStyle/>
          <a:p>
            <a:pPr marL="0" lvl="0" indent="0" algn="ctr" rtl="0">
              <a:spcBef>
                <a:spcPts val="0"/>
              </a:spcBef>
              <a:spcAft>
                <a:spcPts val="0"/>
              </a:spcAft>
              <a:buClr>
                <a:schemeClr val="dk1"/>
              </a:buClr>
              <a:buSzPct val="100000"/>
              <a:buNone/>
            </a:pPr>
            <a:r>
              <a:rPr lang="zh-TW"/>
              <a:t>請你拿起放大鏡和磁鐵仔細觀察沙子的秘密吧!</a:t>
            </a:r>
            <a:endParaRPr/>
          </a:p>
          <a:p>
            <a:pPr marL="0" lvl="0" indent="0" algn="ctr" rtl="0">
              <a:spcBef>
                <a:spcPts val="592"/>
              </a:spcBef>
              <a:spcAft>
                <a:spcPts val="0"/>
              </a:spcAft>
              <a:buClr>
                <a:schemeClr val="dk1"/>
              </a:buClr>
              <a:buSzPct val="100000"/>
              <a:buNone/>
            </a:pPr>
            <a:endParaRPr/>
          </a:p>
          <a:p>
            <a:pPr marL="0" lvl="0" indent="0" algn="ctr" rtl="0">
              <a:spcBef>
                <a:spcPts val="592"/>
              </a:spcBef>
              <a:spcAft>
                <a:spcPts val="0"/>
              </a:spcAft>
              <a:buClr>
                <a:schemeClr val="dk1"/>
              </a:buClr>
              <a:buSzPct val="100000"/>
              <a:buNone/>
            </a:pPr>
            <a:r>
              <a:rPr lang="zh-TW"/>
              <a:t>記得拿起筆寫下你的發現</a:t>
            </a:r>
            <a:endParaRPr/>
          </a:p>
          <a:p>
            <a:pPr marL="0" lvl="0" indent="0" algn="ctr" rtl="0">
              <a:spcBef>
                <a:spcPts val="592"/>
              </a:spcBef>
              <a:spcAft>
                <a:spcPts val="0"/>
              </a:spcAft>
              <a:buClr>
                <a:schemeClr val="dk1"/>
              </a:buClr>
              <a:buSzPct val="100000"/>
              <a:buNone/>
            </a:pPr>
            <a:endParaRPr/>
          </a:p>
          <a:p>
            <a:pPr marL="0" lvl="0" indent="0" algn="ctr" rtl="0">
              <a:spcBef>
                <a:spcPts val="592"/>
              </a:spcBef>
              <a:spcAft>
                <a:spcPts val="0"/>
              </a:spcAft>
              <a:buClr>
                <a:schemeClr val="dk1"/>
              </a:buClr>
              <a:buSzPct val="100000"/>
              <a:buNone/>
            </a:pPr>
            <a:r>
              <a:rPr lang="zh-TW"/>
              <a:t>和小組成員討論看看</a:t>
            </a:r>
            <a:endParaRPr/>
          </a:p>
          <a:p>
            <a:pPr marL="0" lvl="0" indent="0" algn="ctr" rtl="0">
              <a:spcBef>
                <a:spcPts val="592"/>
              </a:spcBef>
              <a:spcAft>
                <a:spcPts val="0"/>
              </a:spcAft>
              <a:buClr>
                <a:schemeClr val="dk1"/>
              </a:buClr>
              <a:buSzPct val="100000"/>
              <a:buNone/>
            </a:pPr>
            <a:endParaRPr/>
          </a:p>
          <a:p>
            <a:pPr marL="0" lvl="0" indent="0" algn="ctr" rtl="0">
              <a:spcBef>
                <a:spcPts val="592"/>
              </a:spcBef>
              <a:spcAft>
                <a:spcPts val="0"/>
              </a:spcAft>
              <a:buClr>
                <a:schemeClr val="dk1"/>
              </a:buClr>
              <a:buSzPct val="100000"/>
              <a:buNone/>
            </a:pPr>
            <a:r>
              <a:rPr lang="zh-TW"/>
              <a:t>你們的發現各有什麼一樣的的地方?</a:t>
            </a:r>
            <a:endParaRPr/>
          </a:p>
          <a:p>
            <a:pPr marL="0" lvl="0" indent="0" algn="ctr" rtl="0">
              <a:spcBef>
                <a:spcPts val="592"/>
              </a:spcBef>
              <a:spcAft>
                <a:spcPts val="0"/>
              </a:spcAft>
              <a:buClr>
                <a:schemeClr val="dk1"/>
              </a:buClr>
              <a:buSzPct val="100000"/>
              <a:buNone/>
            </a:pPr>
            <a:endParaRPr/>
          </a:p>
          <a:p>
            <a:pPr marL="0" lvl="0" indent="0" algn="ctr" rtl="0">
              <a:spcBef>
                <a:spcPts val="592"/>
              </a:spcBef>
              <a:spcAft>
                <a:spcPts val="0"/>
              </a:spcAft>
              <a:buClr>
                <a:schemeClr val="dk1"/>
              </a:buClr>
              <a:buSzPct val="100000"/>
              <a:buNone/>
            </a:pPr>
            <a:r>
              <a:rPr lang="zh-TW"/>
              <a:t>不一樣又在哪裡呢?</a:t>
            </a:r>
            <a:endParaRPr/>
          </a:p>
          <a:p>
            <a:pPr marL="0" lvl="0" indent="0" algn="ctr" rtl="0">
              <a:spcBef>
                <a:spcPts val="592"/>
              </a:spcBef>
              <a:spcAft>
                <a:spcPts val="0"/>
              </a:spcAft>
              <a:buClr>
                <a:schemeClr val="dk1"/>
              </a:buClr>
              <a:buSzPct val="100000"/>
              <a:buNone/>
            </a:pPr>
            <a:endParaRPr/>
          </a:p>
          <a:p>
            <a:pPr marL="0" lvl="0" indent="0" algn="ctr" rtl="0">
              <a:spcBef>
                <a:spcPts val="592"/>
              </a:spcBef>
              <a:spcAft>
                <a:spcPts val="0"/>
              </a:spcAft>
              <a:buClr>
                <a:schemeClr val="dk1"/>
              </a:buClr>
              <a:buSzPct val="100000"/>
              <a:buNone/>
            </a:pPr>
            <a:endParaRPr/>
          </a:p>
          <a:p>
            <a:pPr marL="0" lvl="0" indent="0" algn="ctr" rtl="0">
              <a:spcBef>
                <a:spcPts val="592"/>
              </a:spcBef>
              <a:spcAft>
                <a:spcPts val="0"/>
              </a:spcAft>
              <a:buClr>
                <a:schemeClr val="dk1"/>
              </a:buClr>
              <a:buSzPct val="100000"/>
              <a:buNone/>
            </a:pPr>
            <a:endParaRPr/>
          </a:p>
        </p:txBody>
      </p:sp>
      <p:pic>
        <p:nvPicPr>
          <p:cNvPr id="2" name="圖片 1">
            <a:extLst>
              <a:ext uri="{FF2B5EF4-FFF2-40B4-BE49-F238E27FC236}">
                <a16:creationId xmlns:a16="http://schemas.microsoft.com/office/drawing/2014/main" id="{FBABA819-CE24-1014-047E-85AA17724041}"/>
              </a:ext>
            </a:extLst>
          </p:cNvPr>
          <p:cNvPicPr>
            <a:picLocks noChangeAspect="1"/>
          </p:cNvPicPr>
          <p:nvPr/>
        </p:nvPicPr>
        <p:blipFill>
          <a:blip r:embed="rId3"/>
          <a:stretch>
            <a:fillRect/>
          </a:stretch>
        </p:blipFill>
        <p:spPr>
          <a:xfrm>
            <a:off x="7692389" y="190500"/>
            <a:ext cx="1317533" cy="449889"/>
          </a:xfrm>
          <a:prstGeom prst="rect">
            <a:avLst/>
          </a:prstGeom>
        </p:spPr>
      </p:pic>
    </p:spTree>
  </p:cSld>
  <p:clrMapOvr>
    <a:masterClrMapping/>
  </p:clrMapOvr>
  <p:transition spd="slow">
    <p:random/>
  </p:transition>
</p:sld>
</file>

<file path=ppt/theme/theme1.xml><?xml version="1.0" encoding="utf-8"?>
<a:theme xmlns:a="http://schemas.openxmlformats.org/drawingml/2006/main" name="Office 佈景主題">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3367</Words>
  <Application>Microsoft Office PowerPoint</Application>
  <PresentationFormat>如螢幕大小 (4:3)</PresentationFormat>
  <Paragraphs>215</Paragraphs>
  <Slides>60</Slides>
  <Notes>60</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60</vt:i4>
      </vt:variant>
    </vt:vector>
  </HeadingPairs>
  <TitlesOfParts>
    <vt:vector size="68" baseType="lpstr">
      <vt:lpstr>Federo</vt:lpstr>
      <vt:lpstr>Microsoft JhengHei</vt:lpstr>
      <vt:lpstr>Microsoft JhengHei</vt:lpstr>
      <vt:lpstr>DFKai-SB</vt:lpstr>
      <vt:lpstr>Arial</vt:lpstr>
      <vt:lpstr>Calibri</vt:lpstr>
      <vt:lpstr>Times New Roman</vt:lpstr>
      <vt:lpstr>Office 佈景主題</vt:lpstr>
      <vt:lpstr>猜猜看，我們今天要去哪裡呢?</vt:lpstr>
      <vt:lpstr>PowerPoint 簡報</vt:lpstr>
      <vt:lpstr>目錄</vt:lpstr>
      <vt:lpstr>壹、草漯沙丘的自然環境</vt:lpstr>
      <vt:lpstr>草漯沙丘在哪裡</vt:lpstr>
      <vt:lpstr>1-1草漯沙丘分布與位置</vt:lpstr>
      <vt:lpstr>1-2草漯沙丘的形成 </vt:lpstr>
      <vt:lpstr>1-2-1豐富的沙源  </vt:lpstr>
      <vt:lpstr>觀察小活動</vt:lpstr>
      <vt:lpstr>PowerPoint 簡報</vt:lpstr>
      <vt:lpstr>1-2-2強勁的風力</vt:lpstr>
      <vt:lpstr>1-2-3積沙的台地</vt:lpstr>
      <vt:lpstr>桃市沿海的漂沙</vt:lpstr>
      <vt:lpstr>桃市沿海的漂沙</vt:lpstr>
      <vt:lpstr>桃市沿海的漂沙</vt:lpstr>
      <vt:lpstr>1-3草漯沙丘的資源-地質</vt:lpstr>
      <vt:lpstr>1-4草漯沙丘的資源-地形 沙丘的分布、高度及寬度</vt:lpstr>
      <vt:lpstr>PowerPoint 簡報</vt:lpstr>
      <vt:lpstr>PowerPoint 簡報</vt:lpstr>
      <vt:lpstr>1-4草漯沙丘的資源-地形 沙丘的分布、高度及寬度</vt:lpstr>
      <vt:lpstr>PowerPoint 簡報</vt:lpstr>
      <vt:lpstr>PowerPoint 簡報</vt:lpstr>
      <vt:lpstr>1-4草漯沙丘的資源-地形 沙丘的分布、高度及寬度</vt:lpstr>
      <vt:lpstr>PowerPoint 簡報</vt:lpstr>
      <vt:lpstr>1-4草漯沙丘的資源-地形 沙丘的分布、高度及寬度</vt:lpstr>
      <vt:lpstr>PowerPoint 簡報</vt:lpstr>
      <vt:lpstr>PowerPoint 簡報</vt:lpstr>
      <vt:lpstr>貳、沙丘地景的價值</vt:lpstr>
      <vt:lpstr>2-1保護海岸的功能</vt:lpstr>
      <vt:lpstr>2-2地景教育的價值</vt:lpstr>
      <vt:lpstr>2-3地景欣賞及保育的價值</vt:lpstr>
      <vt:lpstr>防風林及草本植物生長區</vt:lpstr>
      <vt:lpstr>潮音防風林內</vt:lpstr>
      <vt:lpstr>海檬果</vt:lpstr>
      <vt:lpstr>黃槿</vt:lpstr>
      <vt:lpstr>木麻黃</vt:lpstr>
      <vt:lpstr> 白水木 </vt:lpstr>
      <vt:lpstr>草海桐</vt:lpstr>
      <vt:lpstr>林投雄花</vt:lpstr>
      <vt:lpstr>林投果實</vt:lpstr>
      <vt:lpstr>番杏</vt:lpstr>
      <vt:lpstr>濱刀豆</vt:lpstr>
      <vt:lpstr>海浦姜(蔓荊)</vt:lpstr>
      <vt:lpstr>馬鞍藤</vt:lpstr>
      <vt:lpstr>濱刺麥與裂葉月見草</vt:lpstr>
      <vt:lpstr>濱刺麥</vt:lpstr>
      <vt:lpstr>月見草</vt:lpstr>
      <vt:lpstr>菟絲子</vt:lpstr>
      <vt:lpstr>沙丘植物特性</vt:lpstr>
      <vt:lpstr>沙丘植物特性</vt:lpstr>
      <vt:lpstr>草漯沙丘的威脅</vt:lpstr>
      <vt:lpstr>1.風力發電站的開發與建置</vt:lpstr>
      <vt:lpstr>2.垃圾掩埋場的開闢</vt:lpstr>
      <vt:lpstr>3.堆砂籬</vt:lpstr>
      <vt:lpstr>4.廢棄物問題</vt:lpstr>
      <vt:lpstr>5.工業區及民生污水排放</vt:lpstr>
      <vt:lpstr>PowerPoint 簡報</vt:lpstr>
      <vt:lpstr>參考影片</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猜猜看，我們今天要去哪裡呢?</dc:title>
  <dc:creator>iso</dc:creator>
  <cp:lastModifiedBy>4k Wen</cp:lastModifiedBy>
  <cp:revision>7</cp:revision>
  <dcterms:created xsi:type="dcterms:W3CDTF">2022-04-08T06:17:14Z</dcterms:created>
  <dcterms:modified xsi:type="dcterms:W3CDTF">2023-05-24T07:42:01Z</dcterms:modified>
</cp:coreProperties>
</file>